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57" r:id="rId6"/>
    <p:sldId id="264" r:id="rId7"/>
    <p:sldId id="261" r:id="rId8"/>
    <p:sldId id="286" r:id="rId9"/>
    <p:sldId id="265" r:id="rId10"/>
    <p:sldId id="266" r:id="rId11"/>
    <p:sldId id="267" r:id="rId12"/>
    <p:sldId id="268" r:id="rId13"/>
    <p:sldId id="269" r:id="rId14"/>
    <p:sldId id="270" r:id="rId15"/>
    <p:sldId id="271" r:id="rId16"/>
    <p:sldId id="272" r:id="rId17"/>
    <p:sldId id="273" r:id="rId18"/>
    <p:sldId id="274" r:id="rId19"/>
    <p:sldId id="277" r:id="rId20"/>
    <p:sldId id="275" r:id="rId21"/>
    <p:sldId id="276" r:id="rId22"/>
    <p:sldId id="278" r:id="rId23"/>
    <p:sldId id="279" r:id="rId24"/>
    <p:sldId id="280" r:id="rId25"/>
    <p:sldId id="281" r:id="rId26"/>
    <p:sldId id="282" r:id="rId27"/>
    <p:sldId id="283" r:id="rId28"/>
    <p:sldId id="284" r:id="rId29"/>
    <p:sldId id="285" r:id="rId30"/>
    <p:sldId id="262" r:id="rId31"/>
    <p:sldId id="263"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AEEEB-C023-480C-BFF4-FB7FF085F426}" type="datetimeFigureOut">
              <a:rPr lang="nl-NL" smtClean="0"/>
              <a:t>23-8-2020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511689-77F1-4877-B401-F162D152135F}" type="slidenum">
              <a:rPr lang="nl-NL" smtClean="0"/>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520EE8F6-7BBB-47EA-ADD1-98989C97C994}" type="datetimeFigureOut">
              <a:rPr lang="nl-NL" smtClean="0"/>
              <a:t>23-8-2020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139C765-A19F-4D08-8F8B-33CF6D30BD04}"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20EE8F6-7BBB-47EA-ADD1-98989C97C994}" type="datetimeFigureOut">
              <a:rPr lang="nl-NL" smtClean="0"/>
              <a:t>23-8-2020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139C765-A19F-4D08-8F8B-33CF6D30BD04}"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20EE8F6-7BBB-47EA-ADD1-98989C97C994}" type="datetimeFigureOut">
              <a:rPr lang="nl-NL" smtClean="0"/>
              <a:t>23-8-2020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139C765-A19F-4D08-8F8B-33CF6D30BD04}" type="slidenum">
              <a:rPr lang="nl-NL" smtClean="0"/>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2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 name="Shape 15"/>
          <p:cNvSpPr txBox="1">
            <a:spLocks noGrp="1"/>
          </p:cNvSpPr>
          <p:nvPr>
            <p:ph type="body" idx="1"/>
          </p:nvPr>
        </p:nvSpPr>
        <p:spPr>
          <a:xfrm>
            <a:off x="457200" y="1600201"/>
            <a:ext cx="8229600" cy="4967599"/>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sldNum" idx="12"/>
          </p:nvPr>
        </p:nvSpPr>
        <p:spPr>
          <a:xfrm>
            <a:off x="8556792" y="6333133"/>
            <a:ext cx="548699" cy="5248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nl"/>
              <a:pPr lvl="0">
                <a:spcBef>
                  <a:spcPts val="0"/>
                </a:spcBef>
                <a:buNone/>
              </a:pPr>
              <a:t>‹nr.›</a:t>
            </a:fld>
            <a:endParaRPr lang="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20EE8F6-7BBB-47EA-ADD1-98989C97C994}" type="datetimeFigureOut">
              <a:rPr lang="nl-NL" smtClean="0"/>
              <a:t>23-8-2020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139C765-A19F-4D08-8F8B-33CF6D30BD04}"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20EE8F6-7BBB-47EA-ADD1-98989C97C994}" type="datetimeFigureOut">
              <a:rPr lang="nl-NL" smtClean="0"/>
              <a:t>23-8-2020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139C765-A19F-4D08-8F8B-33CF6D30BD04}"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20EE8F6-7BBB-47EA-ADD1-98989C97C994}" type="datetimeFigureOut">
              <a:rPr lang="nl-NL" smtClean="0"/>
              <a:t>23-8-2020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139C765-A19F-4D08-8F8B-33CF6D30BD04}"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20EE8F6-7BBB-47EA-ADD1-98989C97C994}" type="datetimeFigureOut">
              <a:rPr lang="nl-NL" smtClean="0"/>
              <a:t>23-8-2020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139C765-A19F-4D08-8F8B-33CF6D30BD04}"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20EE8F6-7BBB-47EA-ADD1-98989C97C994}" type="datetimeFigureOut">
              <a:rPr lang="nl-NL" smtClean="0"/>
              <a:t>23-8-2020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139C765-A19F-4D08-8F8B-33CF6D30BD04}"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20EE8F6-7BBB-47EA-ADD1-98989C97C994}" type="datetimeFigureOut">
              <a:rPr lang="nl-NL" smtClean="0"/>
              <a:t>23-8-2020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139C765-A19F-4D08-8F8B-33CF6D30BD04}"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20EE8F6-7BBB-47EA-ADD1-98989C97C994}" type="datetimeFigureOut">
              <a:rPr lang="nl-NL" smtClean="0"/>
              <a:t>23-8-2020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139C765-A19F-4D08-8F8B-33CF6D30BD04}"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20EE8F6-7BBB-47EA-ADD1-98989C97C994}" type="datetimeFigureOut">
              <a:rPr lang="nl-NL" smtClean="0"/>
              <a:t>23-8-2020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139C765-A19F-4D08-8F8B-33CF6D30BD04}"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EE8F6-7BBB-47EA-ADD1-98989C97C994}" type="datetimeFigureOut">
              <a:rPr lang="nl-NL" smtClean="0"/>
              <a:t>23-8-2020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9C765-A19F-4D08-8F8B-33CF6D30BD04}"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toolshero.nl/bekende-auteurs/genrich-altshuller/" TargetMode="Externa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toolshero.nl/bekende-auteurs/genrich-altshulle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6C1F863-305B-46B0-9A5B-153A8FD1B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96"/>
            <a:ext cx="9144000" cy="6805808"/>
          </a:xfrm>
          <a:prstGeom prst="rect">
            <a:avLst/>
          </a:prstGeom>
        </p:spPr>
      </p:pic>
      <p:sp>
        <p:nvSpPr>
          <p:cNvPr id="2" name="Titel 1"/>
          <p:cNvSpPr>
            <a:spLocks noGrp="1"/>
          </p:cNvSpPr>
          <p:nvPr>
            <p:ph type="ctrTitle"/>
          </p:nvPr>
        </p:nvSpPr>
        <p:spPr>
          <a:xfrm>
            <a:off x="685800" y="404665"/>
            <a:ext cx="7772400" cy="1584175"/>
          </a:xfrm>
        </p:spPr>
        <p:txBody>
          <a:bodyPr/>
          <a:lstStyle/>
          <a:p>
            <a:r>
              <a:rPr lang="nl-NL" dirty="0">
                <a:highlight>
                  <a:srgbClr val="FFFF00"/>
                </a:highlight>
                <a:latin typeface="Arial Black" panose="020B0A04020102020204" pitchFamily="34" charset="0"/>
              </a:rPr>
              <a:t>24 augustus 2020</a:t>
            </a:r>
            <a:br>
              <a:rPr lang="nl-NL" dirty="0">
                <a:highlight>
                  <a:srgbClr val="FFFF00"/>
                </a:highlight>
                <a:latin typeface="Arial Black" panose="020B0A04020102020204" pitchFamily="34" charset="0"/>
              </a:rPr>
            </a:br>
            <a:r>
              <a:rPr lang="nl-NL" dirty="0">
                <a:highlight>
                  <a:srgbClr val="FFFF00"/>
                </a:highlight>
                <a:latin typeface="Arial Black" panose="020B0A04020102020204" pitchFamily="34" charset="0"/>
              </a:rPr>
              <a:t>Introductie End &amp; Ype</a:t>
            </a:r>
          </a:p>
        </p:txBody>
      </p:sp>
      <p:sp>
        <p:nvSpPr>
          <p:cNvPr id="3" name="Ondertitel 2"/>
          <p:cNvSpPr>
            <a:spLocks noGrp="1"/>
          </p:cNvSpPr>
          <p:nvPr>
            <p:ph type="subTitle" idx="1"/>
          </p:nvPr>
        </p:nvSpPr>
        <p:spPr>
          <a:xfrm>
            <a:off x="1371600" y="1772816"/>
            <a:ext cx="6400800" cy="3865984"/>
          </a:xfrm>
        </p:spPr>
        <p:txBody>
          <a:bodyPr>
            <a:normAutofit fontScale="77500" lnSpcReduction="20000"/>
          </a:bodyPr>
          <a:lstStyle/>
          <a:p>
            <a:r>
              <a:rPr lang="nl-NL" sz="4400" b="1" dirty="0">
                <a:solidFill>
                  <a:srgbClr val="FF0000"/>
                </a:solidFill>
                <a:latin typeface="Arial Black" panose="020B0A04020102020204" pitchFamily="34" charset="0"/>
              </a:rPr>
              <a:t>Start TRIZ-40</a:t>
            </a:r>
          </a:p>
          <a:p>
            <a:r>
              <a:rPr lang="nl-NL" sz="4400" b="1" dirty="0">
                <a:solidFill>
                  <a:srgbClr val="FF0000"/>
                </a:solidFill>
                <a:latin typeface="Arial Black" panose="020B0A04020102020204" pitchFamily="34" charset="0"/>
              </a:rPr>
              <a:t>1. Korte Intro 4VWO 2020-2021</a:t>
            </a:r>
          </a:p>
          <a:p>
            <a:r>
              <a:rPr lang="nl-NL" sz="4400" b="1" dirty="0">
                <a:solidFill>
                  <a:srgbClr val="FF0000"/>
                </a:solidFill>
                <a:latin typeface="Arial Black" panose="020B0A04020102020204" pitchFamily="34" charset="0"/>
              </a:rPr>
              <a:t>2. Stevige Intro TRIZ 40.</a:t>
            </a:r>
          </a:p>
          <a:p>
            <a:r>
              <a:rPr lang="nl-NL" sz="4400" b="1" dirty="0">
                <a:solidFill>
                  <a:srgbClr val="FF0000"/>
                </a:solidFill>
                <a:latin typeface="Arial Black" panose="020B0A04020102020204" pitchFamily="34" charset="0"/>
              </a:rPr>
              <a:t>3. Competenties</a:t>
            </a:r>
            <a:r>
              <a:rPr lang="nl-NL" sz="4400" b="1" dirty="0">
                <a:solidFill>
                  <a:srgbClr val="FF0000"/>
                </a:solidFill>
              </a:rPr>
              <a:t> </a:t>
            </a:r>
            <a:r>
              <a:rPr lang="nl-NL" sz="4400" b="1" dirty="0">
                <a:solidFill>
                  <a:srgbClr val="FF0000"/>
                </a:solidFill>
                <a:latin typeface="Arial Black" panose="020B0A04020102020204" pitchFamily="34" charset="0"/>
              </a:rPr>
              <a:t>bedenken individueel.</a:t>
            </a:r>
          </a:p>
          <a:p>
            <a:r>
              <a:rPr lang="nl-NL" sz="4400" b="1" dirty="0">
                <a:solidFill>
                  <a:srgbClr val="FF0000"/>
                </a:solidFill>
                <a:latin typeface="Arial Black" panose="020B0A04020102020204" pitchFamily="34" charset="0"/>
              </a:rPr>
              <a:t>4. Teams samenstellen </a:t>
            </a:r>
            <a:r>
              <a:rPr lang="nl-NL" sz="4400" b="1" dirty="0" err="1">
                <a:solidFill>
                  <a:srgbClr val="FF0000"/>
                </a:solidFill>
                <a:latin typeface="Arial Black" panose="020B0A04020102020204" pitchFamily="34" charset="0"/>
              </a:rPr>
              <a:t>Triz</a:t>
            </a:r>
            <a:r>
              <a:rPr lang="nl-NL" sz="4400" b="1" dirty="0">
                <a:solidFill>
                  <a:srgbClr val="FF0000"/>
                </a:solidFill>
                <a:latin typeface="Arial Black" panose="020B0A04020102020204" pitchFamily="34" charset="0"/>
              </a:rPr>
              <a:t> 40 &amp; Keuzeproject 1</a:t>
            </a:r>
            <a:r>
              <a:rPr lang="nl-NL" sz="4400" b="1" dirty="0">
                <a:solidFill>
                  <a:srgbClr val="FF0000"/>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53E5194-0C58-4457-A0CF-48B5CF92B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4932040" cy="6696744"/>
          </a:xfrm>
          <a:prstGeom prst="rect">
            <a:avLst/>
          </a:prstGeom>
        </p:spPr>
      </p:pic>
      <p:pic>
        <p:nvPicPr>
          <p:cNvPr id="5" name="Afbeelding 4">
            <a:extLst>
              <a:ext uri="{FF2B5EF4-FFF2-40B4-BE49-F238E27FC236}">
                <a16:creationId xmlns:a16="http://schemas.microsoft.com/office/drawing/2014/main" id="{6B7D5C34-6FC0-44EC-8EF5-E3BFC4E66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16632"/>
            <a:ext cx="4762500" cy="1962150"/>
          </a:xfrm>
          <a:prstGeom prst="rect">
            <a:avLst/>
          </a:prstGeom>
        </p:spPr>
      </p:pic>
      <p:pic>
        <p:nvPicPr>
          <p:cNvPr id="7" name="Afbeelding 6">
            <a:extLst>
              <a:ext uri="{FF2B5EF4-FFF2-40B4-BE49-F238E27FC236}">
                <a16:creationId xmlns:a16="http://schemas.microsoft.com/office/drawing/2014/main" id="{AD2F0DDD-AEA5-4A45-ABFD-4FAD2EEB1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2590936"/>
            <a:ext cx="4202098" cy="1924175"/>
          </a:xfrm>
          <a:prstGeom prst="rect">
            <a:avLst/>
          </a:prstGeom>
        </p:spPr>
      </p:pic>
      <p:pic>
        <p:nvPicPr>
          <p:cNvPr id="9" name="Afbeelding 8">
            <a:extLst>
              <a:ext uri="{FF2B5EF4-FFF2-40B4-BE49-F238E27FC236}">
                <a16:creationId xmlns:a16="http://schemas.microsoft.com/office/drawing/2014/main" id="{FFED583D-D8C4-4265-B1B1-433CFB967B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4509120"/>
            <a:ext cx="3826396" cy="2376264"/>
          </a:xfrm>
          <a:prstGeom prst="rect">
            <a:avLst/>
          </a:prstGeom>
        </p:spPr>
      </p:pic>
    </p:spTree>
    <p:extLst>
      <p:ext uri="{BB962C8B-B14F-4D97-AF65-F5344CB8AC3E}">
        <p14:creationId xmlns:p14="http://schemas.microsoft.com/office/powerpoint/2010/main" val="190940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549EEF1-20B6-4998-9B64-49A6E88FA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4" y="1523668"/>
            <a:ext cx="9165588" cy="3849548"/>
          </a:xfrm>
          <a:prstGeom prst="rect">
            <a:avLst/>
          </a:prstGeom>
        </p:spPr>
      </p:pic>
      <p:pic>
        <p:nvPicPr>
          <p:cNvPr id="7" name="Afbeelding 6">
            <a:extLst>
              <a:ext uri="{FF2B5EF4-FFF2-40B4-BE49-F238E27FC236}">
                <a16:creationId xmlns:a16="http://schemas.microsoft.com/office/drawing/2014/main" id="{76725BBC-C3CE-4633-A6B9-0C672BE09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365596"/>
            <a:ext cx="3390900" cy="2238375"/>
          </a:xfrm>
          <a:prstGeom prst="rect">
            <a:avLst/>
          </a:prstGeom>
        </p:spPr>
      </p:pic>
    </p:spTree>
    <p:extLst>
      <p:ext uri="{BB962C8B-B14F-4D97-AF65-F5344CB8AC3E}">
        <p14:creationId xmlns:p14="http://schemas.microsoft.com/office/powerpoint/2010/main" val="369726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216109FF-0279-4038-895F-D68A218F5BD8}"/>
              </a:ext>
            </a:extLst>
          </p:cNvPr>
          <p:cNvSpPr txBox="1"/>
          <p:nvPr/>
        </p:nvSpPr>
        <p:spPr>
          <a:xfrm>
            <a:off x="179512" y="24897"/>
            <a:ext cx="8784976" cy="7294305"/>
          </a:xfrm>
          <a:prstGeom prst="rect">
            <a:avLst/>
          </a:prstGeom>
          <a:noFill/>
        </p:spPr>
        <p:txBody>
          <a:bodyPr wrap="square" rtlCol="0">
            <a:spAutoFit/>
          </a:bodyPr>
          <a:lstStyle/>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1. Segmenteren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Het product segmenteren, waardoor een nuttige of schadelijke eigenschap afgezonderd wordt (winkel in winkel).</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 Wegnemen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Laat 1 of meer storende delen of eigenschappen weg en/of gebruik het enige noodzakelijke deel of eigenschap (suikervrije koekjes).</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3. Lokale kwaliteit</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Door op een specifieke plaats de eigenschappen van een product te veranderen, ontstaat een gewenste functie (dop op melkpak).</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4. Asymmetrie</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Maak een product asymmetrisch (modieuze waterkoker).</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5. Samenvoegen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Door functies, eigenschappen of delen van een product in ruimte of tijd samen te vatten, ontstaat een nieuw of uniek resultaat (dagcrème met </a:t>
            </a:r>
            <a:r>
              <a:rPr lang="nl-NL" sz="12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uv</a:t>
            </a: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-factor).</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6. Multifunctionaliteit</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Maak een product meer uniform, universeel, uitgebreid en multifunctioneel (haardroger annex krultang).</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7. </a:t>
            </a:r>
            <a:r>
              <a:rPr lang="nl-NL" sz="1400" b="1"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Matrushka</a:t>
            </a: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poppen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Producten in elkaar laten passen (kartonnen koffiebekertjes).</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8. Tegengewicht</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Een negatieve eigenschap van het product compenseren met een tegengestelde kracht (hovercraft).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9. Proactieve tegenactie</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Op voorhand analyseren wat er fout kan gaan en hier actie op ondernemen (zonnebrandolie).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10. Proactieve actie</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Een actie uitvoeren vóór een andere actie of gebeurtenis (</a:t>
            </a:r>
            <a:r>
              <a:rPr lang="nl-NL" sz="12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Emla</a:t>
            </a: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verdovingscrème).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84575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711AA80-C465-4FD6-A881-D916565BEEFF}"/>
              </a:ext>
            </a:extLst>
          </p:cNvPr>
          <p:cNvSpPr txBox="1"/>
          <p:nvPr/>
        </p:nvSpPr>
        <p:spPr>
          <a:xfrm>
            <a:off x="35496" y="44624"/>
            <a:ext cx="9001000" cy="6724918"/>
          </a:xfrm>
          <a:prstGeom prst="rect">
            <a:avLst/>
          </a:prstGeom>
          <a:noFill/>
        </p:spPr>
        <p:txBody>
          <a:bodyPr wrap="square" rtlCol="0">
            <a:spAutoFit/>
          </a:bodyPr>
          <a:lstStyle/>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11. Op voorhand beschermen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Omdat niets perfect betrouwbaar is, vooraf beschermingsmaatregelen nemen (metallic autolak – anti-vuil).</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12. Verwijder spanningsvelden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Spanning in of rond een systeem elimineren (huishoudfolie).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13. Draai het om</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Een tegengestelde of omgekeerde actie toepassen (dubbelzijdig kledingstuk).</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14. Bolvormig</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Lineaire kenmerken vervangen door bolvormige eigenschappen (ronde stofzuigerkop).</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15. Dynamiek</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Maak een product of eigenschap kortstondig en tijdelijk flexibel (mogelijkheid om unieke gestreepte auto te kopen).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16. Een beetje meer of minder</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Gebruik een beetje meer dan nodig is of gebruik een beetje minder (extra werkende enzymen in waspoeder).</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17. Een andere dimensie</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De oriëntatie van een lineair product veranderen van verticaal naar horizontaal enz. Werk in een andere dimensie of in meerdere lagen (spekkoek).</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18. Mechanische trillingen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Trillingen</a:t>
            </a: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gebruiken om een positief effect te bereiken (massagekussen).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19. Periodieke acties</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Vervang continue acties door periodieke of pulserende acties (elektrische tandenborstel).</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20. Continuïteit</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Creëren van een continue stroom en/of verwijderen van alle nutteloze en onproductieve acties (vliegtuiginstapkaarten als e-tickets).</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542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37D7FDC-1082-4FAC-A8F5-3787F00A51C0}"/>
              </a:ext>
            </a:extLst>
          </p:cNvPr>
          <p:cNvSpPr txBox="1"/>
          <p:nvPr/>
        </p:nvSpPr>
        <p:spPr>
          <a:xfrm>
            <a:off x="4114800" y="2974019"/>
            <a:ext cx="914400" cy="914400"/>
          </a:xfrm>
          <a:prstGeom prst="rect">
            <a:avLst/>
          </a:prstGeom>
          <a:noFill/>
        </p:spPr>
        <p:txBody>
          <a:bodyPr wrap="square" rtlCol="0">
            <a:spAutoFit/>
          </a:bodyPr>
          <a:lstStyle/>
          <a:p>
            <a:endParaRPr lang="nl-NL" dirty="0"/>
          </a:p>
        </p:txBody>
      </p:sp>
      <p:sp>
        <p:nvSpPr>
          <p:cNvPr id="3" name="Tekstvak 2">
            <a:extLst>
              <a:ext uri="{FF2B5EF4-FFF2-40B4-BE49-F238E27FC236}">
                <a16:creationId xmlns:a16="http://schemas.microsoft.com/office/drawing/2014/main" id="{75304761-9CC5-4366-8359-C3403EE31B9F}"/>
              </a:ext>
            </a:extLst>
          </p:cNvPr>
          <p:cNvSpPr txBox="1"/>
          <p:nvPr/>
        </p:nvSpPr>
        <p:spPr>
          <a:xfrm>
            <a:off x="135109" y="-28362"/>
            <a:ext cx="9036496" cy="6863417"/>
          </a:xfrm>
          <a:prstGeom prst="rect">
            <a:avLst/>
          </a:prstGeom>
          <a:noFill/>
        </p:spPr>
        <p:txBody>
          <a:bodyPr wrap="square" rtlCol="0">
            <a:spAutoFit/>
          </a:bodyPr>
          <a:lstStyle/>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21. Haasten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Iets versneld uitvoeren om fouten te voorkomen (internetbellen versus glasvezel).</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22. Elk nadeel heeft voordeel</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Nadelen nuttig gebruiken om zo waarde toe te voegen (geeltjes van M3, met mislukte lijm).</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23. Terugkoppeling</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Door output als input terug te koppelen, kan de controle van de output verbeteren (telefoonnummer van servicedesk op verpakking).</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24. Intermediair</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Creëren van een tijdelijke verbinding tussen onverenigbare functies (</a:t>
            </a:r>
            <a:r>
              <a:rPr lang="nl-NL" sz="12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kookzak</a:t>
            </a: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voor kip in de oven).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25. Zelfbediening</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Een systeem in staat om zelf functies uit te voeren (zelf scannen in supermarkt).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26. Kopiëren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Een kopie gebruiken in plaats van iets wat te waardevol of kwetsbaar is (</a:t>
            </a:r>
            <a:r>
              <a:rPr lang="nl-NL" sz="12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Zirkonia</a:t>
            </a: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sieraden).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27. Goedkope objecten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Goedkopere en/of wegwerpbare objecten gebruiken om de kosten te verminderen (wegwerpbestek).</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28. Vervanging van mechanisch systeem</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Mechanisch systeem vervangen door andere vorm, actie of werking (elektrische vouwfiets).</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29. Pneumatisch en hydraulisch</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Functies van een systeem vervangen door pneumatische (lucht) of hydraulische (water) componenten (kappersstoel).</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30. Flexibele schillen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Traditionele constructies vervangen door flexibele membranen (luchtdoorlatende, waterafstotende sportkleding).</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03113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7E54326-4D9A-4E4F-AD09-609E3E21F648}"/>
              </a:ext>
            </a:extLst>
          </p:cNvPr>
          <p:cNvSpPr txBox="1"/>
          <p:nvPr/>
        </p:nvSpPr>
        <p:spPr>
          <a:xfrm>
            <a:off x="35496" y="116632"/>
            <a:ext cx="9073008" cy="6509474"/>
          </a:xfrm>
          <a:prstGeom prst="rect">
            <a:avLst/>
          </a:prstGeom>
          <a:noFill/>
        </p:spPr>
        <p:txBody>
          <a:bodyPr wrap="square" rtlCol="0">
            <a:spAutoFit/>
          </a:bodyPr>
          <a:lstStyle/>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31. Poreuze materialen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De eigenschappen van een object, systeem of materiaal poreus maken (kant en klare pleister met jodium).</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32. Verander optische eigenschappen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De kleur of de andere optische eigenschap van een systeem veranderen (Polaroid zonnebril).</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33. Homogeniteit</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Twee of meer objecten op elkaar laten inwerken (2-componentenlijm).</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34. Verwijderen en recupereren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Door een onderdeel uit het systeem te verwijderen en vervolgens te recupereren, kan het worden hergebruikt (herbruikbare make-up verpakking).</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35. Parameter veranderingen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De eigenschappen van een systeem veranderen (stoomdouche).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36. Faseovergangen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De chemische faseovergang van een materiaal gebruiken (zwangerschapstest).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37. Thermische uitzetting</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Warmte-energie omzetten in mechanische energie (zonnepanelen).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38. Sterke </a:t>
            </a:r>
            <a:r>
              <a:rPr lang="nl-NL" sz="1400" b="1"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oxidanten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Oxidatieve processen versterken om een actie of functie te verbeteren (stikstofbehandeling wratten).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39. Neutrale atmosfeer</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Creëren van een neutrale atmosfeer om een gewenste functie te ondersteunen (vacuümpomp voor wijn).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40. Samengestelde materialen</a:t>
            </a:r>
            <a:b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br>
            <a:r>
              <a:rPr lang="nl-NL" sz="12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Homogene materialen veranderen door een samengestelde structuur (thermoskan).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301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83224DE-C450-4E60-B57C-4932B4916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233714"/>
            <a:ext cx="5616624" cy="3414908"/>
          </a:xfrm>
          <a:prstGeom prst="rect">
            <a:avLst/>
          </a:prstGeom>
        </p:spPr>
      </p:pic>
      <p:pic>
        <p:nvPicPr>
          <p:cNvPr id="5" name="Afbeelding 4">
            <a:extLst>
              <a:ext uri="{FF2B5EF4-FFF2-40B4-BE49-F238E27FC236}">
                <a16:creationId xmlns:a16="http://schemas.microsoft.com/office/drawing/2014/main" id="{04657E53-A0B9-4A9A-9E22-8DB0158B4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808" y="44624"/>
            <a:ext cx="2998192" cy="4497288"/>
          </a:xfrm>
          <a:prstGeom prst="rect">
            <a:avLst/>
          </a:prstGeom>
        </p:spPr>
      </p:pic>
      <p:pic>
        <p:nvPicPr>
          <p:cNvPr id="7" name="Afbeelding 6">
            <a:extLst>
              <a:ext uri="{FF2B5EF4-FFF2-40B4-BE49-F238E27FC236}">
                <a16:creationId xmlns:a16="http://schemas.microsoft.com/office/drawing/2014/main" id="{687648E0-DF3F-4F3C-90BB-C504CC01B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207645"/>
            <a:ext cx="2998192" cy="2979414"/>
          </a:xfrm>
          <a:prstGeom prst="rect">
            <a:avLst/>
          </a:prstGeom>
        </p:spPr>
      </p:pic>
      <p:pic>
        <p:nvPicPr>
          <p:cNvPr id="9" name="Afbeelding 8">
            <a:extLst>
              <a:ext uri="{FF2B5EF4-FFF2-40B4-BE49-F238E27FC236}">
                <a16:creationId xmlns:a16="http://schemas.microsoft.com/office/drawing/2014/main" id="{30A3DD3E-F685-46DC-8900-4E9045E220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8263" y="4941168"/>
            <a:ext cx="2526270" cy="1633364"/>
          </a:xfrm>
          <a:prstGeom prst="rect">
            <a:avLst/>
          </a:prstGeom>
        </p:spPr>
      </p:pic>
      <p:sp>
        <p:nvSpPr>
          <p:cNvPr id="12" name="Tekstvak 11">
            <a:extLst>
              <a:ext uri="{FF2B5EF4-FFF2-40B4-BE49-F238E27FC236}">
                <a16:creationId xmlns:a16="http://schemas.microsoft.com/office/drawing/2014/main" id="{C29A0465-437E-4B44-9B24-567D7E8850E1}"/>
              </a:ext>
            </a:extLst>
          </p:cNvPr>
          <p:cNvSpPr txBox="1"/>
          <p:nvPr/>
        </p:nvSpPr>
        <p:spPr>
          <a:xfrm>
            <a:off x="395536" y="476672"/>
            <a:ext cx="2232248" cy="2308324"/>
          </a:xfrm>
          <a:prstGeom prst="rect">
            <a:avLst/>
          </a:prstGeom>
          <a:noFill/>
        </p:spPr>
        <p:txBody>
          <a:bodyPr wrap="square" rtlCol="0">
            <a:spAutoFit/>
          </a:bodyPr>
          <a:lstStyle/>
          <a:p>
            <a:r>
              <a:rPr lang="nl-NL" sz="2400" dirty="0">
                <a:latin typeface="Arial Black" panose="020B0A04020102020204" pitchFamily="34" charset="0"/>
              </a:rPr>
              <a:t>TRIZ HELPT</a:t>
            </a:r>
          </a:p>
          <a:p>
            <a:endParaRPr lang="nl-NL" sz="2400" dirty="0">
              <a:latin typeface="Arial Black" panose="020B0A04020102020204" pitchFamily="34" charset="0"/>
            </a:endParaRPr>
          </a:p>
          <a:p>
            <a:r>
              <a:rPr lang="nl-NL" sz="2400" dirty="0">
                <a:latin typeface="Arial Black" panose="020B0A04020102020204" pitchFamily="34" charset="0"/>
              </a:rPr>
              <a:t>WELKOM IN DE</a:t>
            </a:r>
          </a:p>
          <a:p>
            <a:r>
              <a:rPr lang="nl-NL" sz="2400" dirty="0">
                <a:latin typeface="Arial Black" panose="020B0A04020102020204" pitchFamily="34" charset="0"/>
              </a:rPr>
              <a:t>TWEEDE FASE</a:t>
            </a:r>
          </a:p>
        </p:txBody>
      </p:sp>
    </p:spTree>
    <p:extLst>
      <p:ext uri="{BB962C8B-B14F-4D97-AF65-F5344CB8AC3E}">
        <p14:creationId xmlns:p14="http://schemas.microsoft.com/office/powerpoint/2010/main" val="27773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0F8E99D-28DC-474B-BFBD-69693550F277}"/>
              </a:ext>
            </a:extLst>
          </p:cNvPr>
          <p:cNvSpPr txBox="1"/>
          <p:nvPr/>
        </p:nvSpPr>
        <p:spPr>
          <a:xfrm>
            <a:off x="4114800" y="2974019"/>
            <a:ext cx="914400" cy="914400"/>
          </a:xfrm>
          <a:prstGeom prst="rect">
            <a:avLst/>
          </a:prstGeom>
          <a:noFill/>
        </p:spPr>
        <p:txBody>
          <a:bodyPr wrap="square" rtlCol="0">
            <a:spAutoFit/>
          </a:bodyPr>
          <a:lstStyle/>
          <a:p>
            <a:endParaRPr lang="nl-NL" dirty="0"/>
          </a:p>
        </p:txBody>
      </p:sp>
      <p:sp>
        <p:nvSpPr>
          <p:cNvPr id="3" name="Tekstvak 2">
            <a:extLst>
              <a:ext uri="{FF2B5EF4-FFF2-40B4-BE49-F238E27FC236}">
                <a16:creationId xmlns:a16="http://schemas.microsoft.com/office/drawing/2014/main" id="{6725AFAB-B2C9-489F-A47B-32ADB1E4E512}"/>
              </a:ext>
            </a:extLst>
          </p:cNvPr>
          <p:cNvSpPr txBox="1"/>
          <p:nvPr/>
        </p:nvSpPr>
        <p:spPr>
          <a:xfrm>
            <a:off x="107504" y="193503"/>
            <a:ext cx="8928992" cy="5724644"/>
          </a:xfrm>
          <a:prstGeom prst="rect">
            <a:avLst/>
          </a:prstGeom>
          <a:noFill/>
        </p:spPr>
        <p:txBody>
          <a:bodyPr wrap="square" rtlCol="0">
            <a:spAutoFit/>
          </a:bodyPr>
          <a:lstStyle/>
          <a:p>
            <a:pPr>
              <a:spcAft>
                <a:spcPts val="1200"/>
              </a:spcAft>
            </a:pPr>
            <a:r>
              <a:rPr lang="nl-NL" sz="3200" b="1" dirty="0">
                <a:solidFill>
                  <a:srgbClr val="212121"/>
                </a:solidFill>
                <a:effectLst/>
                <a:latin typeface="Arial Black" panose="020B0A04020102020204" pitchFamily="34" charset="0"/>
                <a:ea typeface="Times New Roman" panose="02020603050405020304" pitchFamily="18" charset="0"/>
                <a:cs typeface="Times New Roman" panose="02020603050405020304" pitchFamily="18" charset="0"/>
              </a:rPr>
              <a:t>Creativiteit</a:t>
            </a:r>
            <a:endParaRPr lang="nl-NL" sz="3200" dirty="0">
              <a:effectLst/>
              <a:latin typeface="Arial Black" panose="020B0A04020102020204" pitchFamily="34" charset="0"/>
              <a:ea typeface="Calibri" panose="020F0502020204030204" pitchFamily="34" charset="0"/>
              <a:cs typeface="Times New Roman" panose="02020603050405020304" pitchFamily="18" charset="0"/>
            </a:endParaRPr>
          </a:p>
          <a:p>
            <a:pPr>
              <a:spcAft>
                <a:spcPts val="1800"/>
              </a:spcAft>
            </a:pP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De TRIZ methode maakt veel creativiteit los en de 40 principes kunnen als inspiratiebron dienen voor nieuwe productideeën. Vergelijk de TRIZ methode eens met een brainstormsessie, waarin deelnemers worden aangemoedigd om hun ideeën te spuien. Het effect van deze sessie is beperkt omdat alleen degenen die de sessie bijwonen creatieve bijdragen leveren. De creatieve ideeën van degenen die niet meedoen aan de sessie worden niet in aanmerking genomen. Daarentegen daagt de TRIZ methode ons uit om anders tegen zaken aan te kijken en deze methodiek maakt het mogelijk om gebruik te maken van alle kennis en ervaring die zijn opgedaan bij innovaties wereldwijd.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nl-NL" sz="3200" b="1" dirty="0">
                <a:solidFill>
                  <a:srgbClr val="212121"/>
                </a:solidFill>
                <a:effectLst/>
                <a:latin typeface="Arial Black" panose="020B0A04020102020204" pitchFamily="34" charset="0"/>
                <a:ea typeface="Times New Roman" panose="02020603050405020304" pitchFamily="18" charset="0"/>
                <a:cs typeface="Times New Roman" panose="02020603050405020304" pitchFamily="18" charset="0"/>
              </a:rPr>
              <a:t>Nu is het jouw beurt</a:t>
            </a:r>
            <a:endParaRPr lang="nl-NL" sz="3200" dirty="0">
              <a:effectLst/>
              <a:latin typeface="Arial Black" panose="020B0A04020102020204" pitchFamily="34" charset="0"/>
              <a:ea typeface="Calibri" panose="020F0502020204030204" pitchFamily="34" charset="0"/>
              <a:cs typeface="Times New Roman" panose="02020603050405020304" pitchFamily="18" charset="0"/>
            </a:endParaRPr>
          </a:p>
          <a:p>
            <a:pPr>
              <a:spcAft>
                <a:spcPts val="1800"/>
              </a:spcAft>
            </a:pPr>
            <a:r>
              <a:rPr lang="nl-NL" sz="18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Wat denk jij?</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Is de TRIZ methode voor jou herkenbaar? Herken je het bovenstaande of zijn er recentere ontwikkelingen die je wilt delen? Wat zijn volgens jou andere succes criteria of factoren die aan het toepassen van de TRIZ methode kunnen bijdragen?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5" name="Afbeelding 4">
            <a:extLst>
              <a:ext uri="{FF2B5EF4-FFF2-40B4-BE49-F238E27FC236}">
                <a16:creationId xmlns:a16="http://schemas.microsoft.com/office/drawing/2014/main" id="{FE9C7644-E677-499D-9BF4-B3F503BEA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5033227"/>
            <a:ext cx="4608934" cy="1863061"/>
          </a:xfrm>
          <a:prstGeom prst="rect">
            <a:avLst/>
          </a:prstGeom>
        </p:spPr>
      </p:pic>
    </p:spTree>
    <p:extLst>
      <p:ext uri="{BB962C8B-B14F-4D97-AF65-F5344CB8AC3E}">
        <p14:creationId xmlns:p14="http://schemas.microsoft.com/office/powerpoint/2010/main" val="2909390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E0F4CC1-7B49-4294-9660-9D9512D3A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1705"/>
            <a:ext cx="9144000" cy="5414590"/>
          </a:xfrm>
          <a:prstGeom prst="rect">
            <a:avLst/>
          </a:prstGeom>
        </p:spPr>
      </p:pic>
    </p:spTree>
    <p:extLst>
      <p:ext uri="{BB962C8B-B14F-4D97-AF65-F5344CB8AC3E}">
        <p14:creationId xmlns:p14="http://schemas.microsoft.com/office/powerpoint/2010/main" val="2062794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DD38B56-52F7-4EF6-8E6C-74AB461CC27B}"/>
              </a:ext>
            </a:extLst>
          </p:cNvPr>
          <p:cNvSpPr txBox="1"/>
          <p:nvPr/>
        </p:nvSpPr>
        <p:spPr>
          <a:xfrm>
            <a:off x="755576" y="476672"/>
            <a:ext cx="8136904" cy="2739211"/>
          </a:xfrm>
          <a:prstGeom prst="rect">
            <a:avLst/>
          </a:prstGeom>
          <a:noFill/>
        </p:spPr>
        <p:txBody>
          <a:bodyPr wrap="square">
            <a:spAutoFit/>
          </a:bodyPr>
          <a:lstStyle/>
          <a:p>
            <a:pPr algn="l" rtl="0" fontAlgn="base"/>
            <a:r>
              <a:rPr lang="nl-NL" sz="3200" b="0" i="0" u="none" strike="noStrike" dirty="0">
                <a:solidFill>
                  <a:srgbClr val="000000"/>
                </a:solidFill>
                <a:effectLst/>
                <a:latin typeface="Arial Black" panose="020B0A04020102020204" pitchFamily="34" charset="0"/>
              </a:rPr>
              <a:t>TRIZ systeem bestaat uit twee delen: </a:t>
            </a:r>
            <a:r>
              <a:rPr lang="en-US" b="0" i="0" dirty="0">
                <a:solidFill>
                  <a:srgbClr val="000000"/>
                </a:solidFill>
                <a:effectLst/>
                <a:latin typeface="Arial Black" panose="020B0A04020102020204" pitchFamily="34" charset="0"/>
              </a:rPr>
              <a:t>​</a:t>
            </a:r>
          </a:p>
          <a:p>
            <a:pPr algn="l" rtl="0" fontAlgn="base">
              <a:buFont typeface="Arial" panose="020B0604020202020204" pitchFamily="34" charset="0"/>
              <a:buChar char="•"/>
            </a:pPr>
            <a:r>
              <a:rPr lang="nl-NL" b="0" i="0" u="none" strike="noStrike" dirty="0">
                <a:solidFill>
                  <a:srgbClr val="000000"/>
                </a:solidFill>
                <a:effectLst/>
                <a:latin typeface="Arial Black" panose="020B0A04020102020204" pitchFamily="34" charset="0"/>
              </a:rPr>
              <a:t>40 basic tools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NL" b="0" i="0" u="none" strike="noStrike" dirty="0">
                <a:solidFill>
                  <a:srgbClr val="000000"/>
                </a:solidFill>
                <a:effectLst/>
                <a:latin typeface="Arial Black" panose="020B0A04020102020204" pitchFamily="34" charset="0"/>
              </a:rPr>
              <a:t>en 39×39 </a:t>
            </a:r>
            <a:r>
              <a:rPr lang="nl-NL" b="0" i="0" u="none" strike="noStrike" dirty="0" err="1">
                <a:solidFill>
                  <a:srgbClr val="000000"/>
                </a:solidFill>
                <a:effectLst/>
                <a:latin typeface="Arial Black" panose="020B0A04020102020204" pitchFamily="34" charset="0"/>
              </a:rPr>
              <a:t>contradictions</a:t>
            </a:r>
            <a:r>
              <a:rPr lang="nl-NL" b="0" i="0" u="none" strike="noStrike" dirty="0">
                <a:solidFill>
                  <a:srgbClr val="000000"/>
                </a:solidFill>
                <a:effectLst/>
                <a:latin typeface="Arial Black" panose="020B0A04020102020204" pitchFamily="34" charset="0"/>
              </a:rPr>
              <a:t> matrix</a:t>
            </a:r>
            <a:r>
              <a:rPr lang="nl-NL"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br>
              <a:rPr lang="en-US" b="0" i="0" dirty="0">
                <a:solidFill>
                  <a:srgbClr val="000000"/>
                </a:solidFill>
                <a:effectLst/>
                <a:latin typeface="Calibri" panose="020F0502020204030204" pitchFamily="34" charset="0"/>
              </a:rPr>
            </a:br>
            <a:r>
              <a:rPr lang="en-US" b="0" i="0" dirty="0">
                <a:solidFill>
                  <a:srgbClr val="000000"/>
                </a:solidFill>
                <a:effectLst/>
                <a:latin typeface="Calibri" panose="020F0502020204030204" pitchFamily="34" charset="0"/>
              </a:rPr>
              <a:t>​</a:t>
            </a:r>
            <a:br>
              <a:rPr lang="en-US" b="0" i="0" dirty="0">
                <a:solidFill>
                  <a:srgbClr val="000000"/>
                </a:solidFill>
                <a:effectLst/>
                <a:latin typeface="Calibri" panose="020F0502020204030204" pitchFamily="34" charset="0"/>
              </a:rPr>
            </a:br>
            <a:r>
              <a:rPr lang="nl-NL" b="0" i="0" u="none" strike="noStrike" dirty="0">
                <a:solidFill>
                  <a:srgbClr val="000000"/>
                </a:solidFill>
                <a:effectLst/>
                <a:latin typeface="Calibri" panose="020F0502020204030204" pitchFamily="34" charset="0"/>
              </a:rPr>
              <a:t>De basic tools zijn voor een deel technisch georiënteerd, maar een deel is universeel te gebruiken.</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pic>
        <p:nvPicPr>
          <p:cNvPr id="1026" name="Picture 2">
            <a:extLst>
              <a:ext uri="{FF2B5EF4-FFF2-40B4-BE49-F238E27FC236}">
                <a16:creationId xmlns:a16="http://schemas.microsoft.com/office/drawing/2014/main" id="{970CAEFF-D3E4-43CD-B819-F89D23EC1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4860032" cy="2587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954F580-1A0A-49DA-8735-EB0DFA121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04864"/>
            <a:ext cx="4283968" cy="465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41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
        <p:cNvGrpSpPr/>
        <p:nvPr/>
      </p:nvGrpSpPr>
      <p:grpSpPr>
        <a:xfrm>
          <a:off x="0" y="0"/>
          <a:ext cx="0" cy="0"/>
          <a:chOff x="0" y="0"/>
          <a:chExt cx="0" cy="0"/>
        </a:xfrm>
      </p:grpSpPr>
      <p:sp>
        <p:nvSpPr>
          <p:cNvPr id="34" name="Shape 34"/>
          <p:cNvSpPr txBox="1">
            <a:spLocks noGrp="1"/>
          </p:cNvSpPr>
          <p:nvPr>
            <p:ph type="ctrTitle"/>
          </p:nvPr>
        </p:nvSpPr>
        <p:spPr>
          <a:xfrm>
            <a:off x="685800" y="303533"/>
            <a:ext cx="7772400" cy="749203"/>
          </a:xfrm>
          <a:prstGeom prst="rect">
            <a:avLst/>
          </a:prstGeom>
        </p:spPr>
        <p:txBody>
          <a:bodyPr wrap="square" lIns="91425" tIns="91425" rIns="91425" bIns="91425" anchor="b" anchorCtr="0">
            <a:noAutofit/>
          </a:bodyPr>
          <a:lstStyle/>
          <a:p>
            <a:pPr lvl="0">
              <a:spcBef>
                <a:spcPts val="0"/>
              </a:spcBef>
              <a:buNone/>
            </a:pPr>
            <a:r>
              <a:rPr lang="nl" dirty="0">
                <a:latin typeface="Arial Black" panose="020B0A04020102020204" pitchFamily="34" charset="0"/>
              </a:rPr>
              <a:t>TRIZ 40</a:t>
            </a:r>
          </a:p>
        </p:txBody>
      </p:sp>
      <p:sp>
        <p:nvSpPr>
          <p:cNvPr id="35" name="Shape 35"/>
          <p:cNvSpPr txBox="1"/>
          <p:nvPr/>
        </p:nvSpPr>
        <p:spPr>
          <a:xfrm>
            <a:off x="1276005" y="836712"/>
            <a:ext cx="7867995" cy="25234820"/>
          </a:xfrm>
          <a:prstGeom prst="rect">
            <a:avLst/>
          </a:prstGeom>
          <a:noFill/>
          <a:ln>
            <a:noFill/>
          </a:ln>
        </p:spPr>
        <p:txBody>
          <a:bodyPr wrap="square" lIns="91425" tIns="91425" rIns="91425" bIns="91425" anchor="t" anchorCtr="0">
            <a:noAutofit/>
          </a:bodyPr>
          <a:lstStyle/>
          <a:p>
            <a:pPr lvl="0">
              <a:spcBef>
                <a:spcPts val="0"/>
              </a:spcBef>
              <a:buNone/>
            </a:pPr>
            <a:r>
              <a:rPr lang="nl" sz="2400" b="1" dirty="0">
                <a:latin typeface="Arial Black" panose="020B0A04020102020204" pitchFamily="34" charset="0"/>
              </a:rPr>
              <a:t>Teorya Resheniya Izobreatatelskikh Zadatch </a:t>
            </a:r>
          </a:p>
          <a:p>
            <a:pPr lvl="0">
              <a:spcBef>
                <a:spcPts val="0"/>
              </a:spcBef>
              <a:buNone/>
            </a:pPr>
            <a:r>
              <a:rPr lang="nl" sz="2400" b="1" dirty="0"/>
              <a:t> </a:t>
            </a:r>
          </a:p>
          <a:p>
            <a:pPr lvl="0">
              <a:spcBef>
                <a:spcPts val="0"/>
              </a:spcBef>
              <a:buNone/>
            </a:pPr>
            <a:r>
              <a:rPr lang="nl" sz="2400" b="1" dirty="0">
                <a:latin typeface="Arial Black" panose="020B0A04020102020204" pitchFamily="34" charset="0"/>
              </a:rPr>
              <a:t>De theorie van vindingrijke oplossing(en).</a:t>
            </a:r>
          </a:p>
        </p:txBody>
      </p:sp>
      <p:pic>
        <p:nvPicPr>
          <p:cNvPr id="36" name="Shape 36" descr="content-e1407879429917.jpg"/>
          <p:cNvPicPr preferRelativeResize="0"/>
          <p:nvPr/>
        </p:nvPicPr>
        <p:blipFill>
          <a:blip r:embed="rId3" cstate="print">
            <a:alphaModFix/>
          </a:blip>
          <a:stretch>
            <a:fillRect/>
          </a:stretch>
        </p:blipFill>
        <p:spPr>
          <a:xfrm>
            <a:off x="6404723" y="2996952"/>
            <a:ext cx="2664296" cy="2463826"/>
          </a:xfrm>
          <a:prstGeom prst="rect">
            <a:avLst/>
          </a:prstGeom>
          <a:noFill/>
          <a:ln>
            <a:noFill/>
          </a:ln>
        </p:spPr>
      </p:pic>
      <p:sp>
        <p:nvSpPr>
          <p:cNvPr id="2" name="Rectangle 2">
            <a:extLst>
              <a:ext uri="{FF2B5EF4-FFF2-40B4-BE49-F238E27FC236}">
                <a16:creationId xmlns:a16="http://schemas.microsoft.com/office/drawing/2014/main" id="{5D53DA1F-4423-4903-B4C9-EA0C98EEA566}"/>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4" name="Afbeelding 3">
            <a:extLst>
              <a:ext uri="{FF2B5EF4-FFF2-40B4-BE49-F238E27FC236}">
                <a16:creationId xmlns:a16="http://schemas.microsoft.com/office/drawing/2014/main" id="{C2D151FA-67BB-44FB-B404-145990EF4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9" y="2081134"/>
            <a:ext cx="6460866" cy="458822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83463FF-3BBF-490A-9BC4-D6DE8A80F0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03" y="5288986"/>
            <a:ext cx="2808312" cy="1599848"/>
          </a:xfrm>
          <a:prstGeom prst="rect">
            <a:avLst/>
          </a:prstGeom>
        </p:spPr>
      </p:pic>
      <p:sp>
        <p:nvSpPr>
          <p:cNvPr id="3" name="Tekstvak 2">
            <a:extLst>
              <a:ext uri="{FF2B5EF4-FFF2-40B4-BE49-F238E27FC236}">
                <a16:creationId xmlns:a16="http://schemas.microsoft.com/office/drawing/2014/main" id="{C4633810-C91B-40E7-AAF1-969BFA32EC3B}"/>
              </a:ext>
            </a:extLst>
          </p:cNvPr>
          <p:cNvSpPr txBox="1"/>
          <p:nvPr/>
        </p:nvSpPr>
        <p:spPr>
          <a:xfrm>
            <a:off x="107504" y="260648"/>
            <a:ext cx="9073008" cy="584775"/>
          </a:xfrm>
          <a:prstGeom prst="rect">
            <a:avLst/>
          </a:prstGeom>
          <a:noFill/>
        </p:spPr>
        <p:txBody>
          <a:bodyPr wrap="square">
            <a:spAutoFit/>
          </a:bodyPr>
          <a:lstStyle/>
          <a:p>
            <a:r>
              <a:rPr lang="nl-NL" sz="3200" b="0" i="0" u="none" strike="noStrike" dirty="0">
                <a:solidFill>
                  <a:srgbClr val="000000"/>
                </a:solidFill>
                <a:effectLst/>
                <a:latin typeface="Arial Black" panose="020B0A04020102020204" pitchFamily="34" charset="0"/>
              </a:rPr>
              <a:t>TOOLS?</a:t>
            </a:r>
            <a:r>
              <a:rPr lang="nl-NL" b="0" i="0" u="none" strike="noStrike" dirty="0">
                <a:solidFill>
                  <a:srgbClr val="000000"/>
                </a:solidFill>
                <a:effectLst/>
                <a:latin typeface="Arial Black" panose="020B0A04020102020204" pitchFamily="34" charset="0"/>
              </a:rPr>
              <a:t> Ja, tools/principes, vergelijkbaar met:</a:t>
            </a:r>
            <a:r>
              <a:rPr lang="nl-NL" b="0" i="0" dirty="0">
                <a:solidFill>
                  <a:srgbClr val="000000"/>
                </a:solidFill>
                <a:effectLst/>
                <a:latin typeface="Arial Black" panose="020B0A04020102020204" pitchFamily="34" charset="0"/>
              </a:rPr>
              <a:t>​</a:t>
            </a:r>
            <a:endParaRPr lang="nl-NL" dirty="0">
              <a:latin typeface="Arial Black" panose="020B0A04020102020204" pitchFamily="34" charset="0"/>
            </a:endParaRPr>
          </a:p>
        </p:txBody>
      </p:sp>
      <p:sp>
        <p:nvSpPr>
          <p:cNvPr id="5" name="Tekstvak 4">
            <a:extLst>
              <a:ext uri="{FF2B5EF4-FFF2-40B4-BE49-F238E27FC236}">
                <a16:creationId xmlns:a16="http://schemas.microsoft.com/office/drawing/2014/main" id="{C9CDCBA0-0B7E-47AB-B02F-3A5229D67FB8}"/>
              </a:ext>
            </a:extLst>
          </p:cNvPr>
          <p:cNvSpPr txBox="1"/>
          <p:nvPr/>
        </p:nvSpPr>
        <p:spPr>
          <a:xfrm>
            <a:off x="107504" y="1124743"/>
            <a:ext cx="8784976" cy="4247317"/>
          </a:xfrm>
          <a:prstGeom prst="rect">
            <a:avLst/>
          </a:prstGeom>
          <a:noFill/>
        </p:spPr>
        <p:txBody>
          <a:bodyPr wrap="square">
            <a:spAutoFit/>
          </a:bodyPr>
          <a:lstStyle/>
          <a:p>
            <a:pPr algn="l" rtl="0" fontAlgn="base"/>
            <a:r>
              <a:rPr lang="nl-NL" sz="2400" b="0" i="0" u="none" strike="noStrike" dirty="0">
                <a:solidFill>
                  <a:srgbClr val="454545"/>
                </a:solidFill>
                <a:effectLst/>
                <a:latin typeface="Arial Black" panose="020B0A04020102020204" pitchFamily="34" charset="0"/>
              </a:rPr>
              <a:t>voorbeeld 1: “</a:t>
            </a:r>
            <a:r>
              <a:rPr lang="nl-NL" sz="2400" b="1" i="0" u="none" strike="noStrike" dirty="0">
                <a:solidFill>
                  <a:srgbClr val="454545"/>
                </a:solidFill>
                <a:effectLst/>
                <a:latin typeface="Arial Black" panose="020B0A04020102020204" pitchFamily="34" charset="0"/>
              </a:rPr>
              <a:t>Inside out</a:t>
            </a:r>
            <a:r>
              <a:rPr lang="nl-NL" sz="2400" b="0" i="0" u="none" strike="noStrike" dirty="0">
                <a:solidFill>
                  <a:srgbClr val="454545"/>
                </a:solidFill>
                <a:effectLst/>
                <a:latin typeface="Arial Black" panose="020B0A04020102020204" pitchFamily="34" charset="0"/>
              </a:rPr>
              <a:t>”</a:t>
            </a:r>
            <a:r>
              <a:rPr lang="en-US" sz="2400" b="0" i="0" dirty="0">
                <a:solidFill>
                  <a:srgbClr val="000000"/>
                </a:solidFill>
                <a:effectLst/>
                <a:latin typeface="Arial Black" panose="020B0A04020102020204" pitchFamily="34" charset="0"/>
              </a:rPr>
              <a:t>​</a:t>
            </a:r>
          </a:p>
          <a:p>
            <a:pPr algn="l" rtl="0" fontAlgn="base"/>
            <a:r>
              <a:rPr lang="nl-NL" b="0" i="0" u="none" strike="noStrike" dirty="0">
                <a:solidFill>
                  <a:srgbClr val="454545"/>
                </a:solidFill>
                <a:effectLst/>
                <a:latin typeface="Calibri" panose="020F0502020204030204" pitchFamily="34" charset="0"/>
              </a:rPr>
              <a:t>Wie wel eens het Centre Pompidou in Parijs heeft gezien, weet dat daar alle faciliteiten als lucht, elektra, gas, water etc. aan de buitenkant van het gebouw zitten, zodat aan de binnenkant 100% van de ruimte gebruikt kan worden. Ofwel: het gebouw is “binnenste buiten gekeerd”. Als je dit snapt, snap je ook dat een stoma hetzelfde principe is. Een gehoorapparaat óók, een oudere pacemaker ook.</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nl-NL" sz="2400" dirty="0">
                <a:solidFill>
                  <a:srgbClr val="454545"/>
                </a:solidFill>
                <a:latin typeface="Arial Black" panose="020B0A04020102020204" pitchFamily="34" charset="0"/>
              </a:rPr>
              <a:t>v</a:t>
            </a:r>
            <a:r>
              <a:rPr lang="nl-NL" sz="2400" b="0" i="0" u="none" strike="noStrike" dirty="0">
                <a:solidFill>
                  <a:srgbClr val="454545"/>
                </a:solidFill>
                <a:effectLst/>
                <a:latin typeface="Arial Black" panose="020B0A04020102020204" pitchFamily="34" charset="0"/>
              </a:rPr>
              <a:t>oorbeeld 2: “</a:t>
            </a:r>
            <a:r>
              <a:rPr lang="nl-NL" sz="2400" b="1" i="0" u="none" strike="noStrike" dirty="0" err="1">
                <a:solidFill>
                  <a:srgbClr val="454545"/>
                </a:solidFill>
                <a:effectLst/>
                <a:latin typeface="Arial Black" panose="020B0A04020102020204" pitchFamily="34" charset="0"/>
              </a:rPr>
              <a:t>Nested</a:t>
            </a:r>
            <a:r>
              <a:rPr lang="nl-NL" sz="2400" b="1" i="0" u="none" strike="noStrike" dirty="0">
                <a:solidFill>
                  <a:srgbClr val="454545"/>
                </a:solidFill>
                <a:effectLst/>
                <a:latin typeface="Arial Black" panose="020B0A04020102020204" pitchFamily="34" charset="0"/>
              </a:rPr>
              <a:t> </a:t>
            </a:r>
            <a:r>
              <a:rPr lang="nl-NL" sz="2400" b="1" i="0" u="none" strike="noStrike" dirty="0" err="1">
                <a:solidFill>
                  <a:srgbClr val="454545"/>
                </a:solidFill>
                <a:effectLst/>
                <a:latin typeface="Arial Black" panose="020B0A04020102020204" pitchFamily="34" charset="0"/>
              </a:rPr>
              <a:t>doll</a:t>
            </a:r>
            <a:r>
              <a:rPr lang="nl-NL" sz="2400" b="0" i="0" u="none" strike="noStrike" dirty="0">
                <a:solidFill>
                  <a:srgbClr val="454545"/>
                </a:solidFill>
                <a:effectLst/>
                <a:latin typeface="Arial Black" panose="020B0A04020102020204" pitchFamily="34" charset="0"/>
              </a:rPr>
              <a:t>”.</a:t>
            </a:r>
            <a:r>
              <a:rPr lang="en-US" sz="2400" b="0" i="0" dirty="0">
                <a:solidFill>
                  <a:srgbClr val="000000"/>
                </a:solidFill>
                <a:effectLst/>
                <a:latin typeface="Arial Black" panose="020B0A04020102020204" pitchFamily="34" charset="0"/>
              </a:rPr>
              <a:t>​</a:t>
            </a:r>
          </a:p>
          <a:p>
            <a:pPr algn="l" rtl="0" fontAlgn="base"/>
            <a:r>
              <a:rPr lang="nl-NL" b="0" i="0" u="none" strike="noStrike" dirty="0">
                <a:solidFill>
                  <a:srgbClr val="454545"/>
                </a:solidFill>
                <a:effectLst/>
                <a:latin typeface="Calibri" panose="020F0502020204030204" pitchFamily="34" charset="0"/>
              </a:rPr>
              <a:t>Je kent ze wel, die houten poppetjes (</a:t>
            </a:r>
            <a:r>
              <a:rPr lang="nl-NL" b="0" i="0" u="none" strike="noStrike" dirty="0" err="1">
                <a:solidFill>
                  <a:srgbClr val="454545"/>
                </a:solidFill>
                <a:effectLst/>
                <a:latin typeface="Calibri" panose="020F0502020204030204" pitchFamily="34" charset="0"/>
              </a:rPr>
              <a:t>Matroeschka’s</a:t>
            </a:r>
            <a:r>
              <a:rPr lang="nl-NL" b="0" i="0" u="none" strike="noStrike" dirty="0">
                <a:solidFill>
                  <a:srgbClr val="454545"/>
                </a:solidFill>
                <a:effectLst/>
                <a:latin typeface="Calibri" panose="020F0502020204030204" pitchFamily="34" charset="0"/>
              </a:rPr>
              <a:t>) uit Rusland, waar steeds weer een kleiner poppetje in zit. Dit principe vind je terug bij een uitschuifbare antenne, een </a:t>
            </a:r>
            <a:r>
              <a:rPr lang="nl-NL" b="0" i="0" u="none" strike="noStrike" dirty="0" err="1">
                <a:solidFill>
                  <a:srgbClr val="454545"/>
                </a:solidFill>
                <a:effectLst/>
                <a:latin typeface="Calibri" panose="020F0502020204030204" pitchFamily="34" charset="0"/>
              </a:rPr>
              <a:t>Bailey</a:t>
            </a:r>
            <a:r>
              <a:rPr lang="nl-NL" b="0" i="0" u="none" strike="noStrike" dirty="0">
                <a:solidFill>
                  <a:srgbClr val="454545"/>
                </a:solidFill>
                <a:effectLst/>
                <a:latin typeface="Calibri" panose="020F0502020204030204" pitchFamily="34" charset="0"/>
              </a:rPr>
              <a:t> brug of een mimi tafelsetje.</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nl-NL" sz="2400" b="0" i="0" u="none" strike="noStrike" dirty="0">
                <a:solidFill>
                  <a:srgbClr val="454545"/>
                </a:solidFill>
                <a:effectLst/>
                <a:latin typeface="Arial Black" panose="020B0A04020102020204" pitchFamily="34" charset="0"/>
              </a:rPr>
              <a:t>Voorbeeld 3: “</a:t>
            </a:r>
            <a:r>
              <a:rPr lang="nl-NL" sz="2400" b="1" i="0" u="none" strike="noStrike" dirty="0">
                <a:solidFill>
                  <a:srgbClr val="454545"/>
                </a:solidFill>
                <a:effectLst/>
                <a:latin typeface="Arial Black" panose="020B0A04020102020204" pitchFamily="34" charset="0"/>
              </a:rPr>
              <a:t>Combination</a:t>
            </a:r>
            <a:r>
              <a:rPr lang="nl-NL" sz="2400" b="0" i="0" u="none" strike="noStrike" dirty="0">
                <a:solidFill>
                  <a:srgbClr val="454545"/>
                </a:solidFill>
                <a:effectLst/>
                <a:latin typeface="Arial Black" panose="020B0A04020102020204" pitchFamily="34" charset="0"/>
              </a:rPr>
              <a:t>”</a:t>
            </a:r>
            <a:r>
              <a:rPr lang="en-US" sz="2400" b="0" i="0" dirty="0">
                <a:solidFill>
                  <a:srgbClr val="000000"/>
                </a:solidFill>
                <a:effectLst/>
                <a:latin typeface="Arial Black" panose="020B0A04020102020204" pitchFamily="34" charset="0"/>
              </a:rPr>
              <a:t>​</a:t>
            </a:r>
          </a:p>
          <a:p>
            <a:pPr algn="l" rtl="0" fontAlgn="base"/>
            <a:r>
              <a:rPr lang="nl-NL" b="0" i="0" u="none" strike="noStrike" dirty="0">
                <a:solidFill>
                  <a:srgbClr val="454545"/>
                </a:solidFill>
                <a:effectLst/>
                <a:latin typeface="Calibri" panose="020F0502020204030204" pitchFamily="34" charset="0"/>
              </a:rPr>
              <a:t>Het woord zegt het al: combineer. Voorbeelden zijn een waterpomptang, master </a:t>
            </a:r>
            <a:r>
              <a:rPr lang="nl-NL" b="0" i="0" u="none" strike="noStrike" dirty="0" err="1">
                <a:solidFill>
                  <a:srgbClr val="454545"/>
                </a:solidFill>
                <a:effectLst/>
                <a:latin typeface="Calibri" panose="020F0502020204030204" pitchFamily="34" charset="0"/>
              </a:rPr>
              <a:t>key</a:t>
            </a:r>
            <a:r>
              <a:rPr lang="nl-NL" b="0" i="0" u="none" strike="noStrike" dirty="0">
                <a:solidFill>
                  <a:srgbClr val="454545"/>
                </a:solidFill>
                <a:effectLst/>
                <a:latin typeface="Calibri" panose="020F0502020204030204" pitchFamily="34" charset="0"/>
              </a:rPr>
              <a:t> (loper), maar ook een mobieltje</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smartfone</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nl-NL" b="0" i="0" u="none" strike="noStrike" dirty="0">
                <a:solidFill>
                  <a:srgbClr val="454545"/>
                </a:solidFill>
                <a:effectLst/>
                <a:latin typeface="Calibri" panose="020F0502020204030204" pitchFamily="34" charset="0"/>
              </a:rPr>
              <a:t> met camera, GPS en PC aan boord</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pic>
        <p:nvPicPr>
          <p:cNvPr id="9" name="Afbeelding 8">
            <a:extLst>
              <a:ext uri="{FF2B5EF4-FFF2-40B4-BE49-F238E27FC236}">
                <a16:creationId xmlns:a16="http://schemas.microsoft.com/office/drawing/2014/main" id="{E83FE694-3696-457B-90D6-A0BD0089E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5013176"/>
            <a:ext cx="1656184" cy="1930208"/>
          </a:xfrm>
          <a:prstGeom prst="rect">
            <a:avLst/>
          </a:prstGeom>
        </p:spPr>
      </p:pic>
      <p:pic>
        <p:nvPicPr>
          <p:cNvPr id="11" name="Afbeelding 10">
            <a:extLst>
              <a:ext uri="{FF2B5EF4-FFF2-40B4-BE49-F238E27FC236}">
                <a16:creationId xmlns:a16="http://schemas.microsoft.com/office/drawing/2014/main" id="{3D337593-9A9B-43B9-BA25-871156B44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8111" y="5063185"/>
            <a:ext cx="1805186" cy="1805186"/>
          </a:xfrm>
          <a:prstGeom prst="rect">
            <a:avLst/>
          </a:prstGeom>
        </p:spPr>
      </p:pic>
      <p:pic>
        <p:nvPicPr>
          <p:cNvPr id="13" name="Afbeelding 12">
            <a:extLst>
              <a:ext uri="{FF2B5EF4-FFF2-40B4-BE49-F238E27FC236}">
                <a16:creationId xmlns:a16="http://schemas.microsoft.com/office/drawing/2014/main" id="{2E2400F2-76A6-4F78-85C8-1B44E8A702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4340" y="4997504"/>
            <a:ext cx="1859712" cy="1239808"/>
          </a:xfrm>
          <a:prstGeom prst="rect">
            <a:avLst/>
          </a:prstGeom>
        </p:spPr>
      </p:pic>
    </p:spTree>
    <p:extLst>
      <p:ext uri="{BB962C8B-B14F-4D97-AF65-F5344CB8AC3E}">
        <p14:creationId xmlns:p14="http://schemas.microsoft.com/office/powerpoint/2010/main" val="362502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34FACA2-0043-4639-83C5-179404F94DA0}"/>
              </a:ext>
            </a:extLst>
          </p:cNvPr>
          <p:cNvSpPr txBox="1"/>
          <p:nvPr/>
        </p:nvSpPr>
        <p:spPr>
          <a:xfrm>
            <a:off x="0" y="44624"/>
            <a:ext cx="9144000" cy="584775"/>
          </a:xfrm>
          <a:prstGeom prst="rect">
            <a:avLst/>
          </a:prstGeom>
          <a:noFill/>
        </p:spPr>
        <p:txBody>
          <a:bodyPr wrap="square">
            <a:spAutoFit/>
          </a:bodyPr>
          <a:lstStyle/>
          <a:p>
            <a:r>
              <a:rPr lang="nl-NL" sz="3200" b="0" i="0" u="none" strike="noStrike" dirty="0">
                <a:solidFill>
                  <a:srgbClr val="000000"/>
                </a:solidFill>
                <a:effectLst/>
                <a:latin typeface="Arial Black" panose="020B0A04020102020204" pitchFamily="34" charset="0"/>
              </a:rPr>
              <a:t>Contradicties</a:t>
            </a:r>
            <a:r>
              <a:rPr lang="nl-NL" b="0" i="0" u="none" strike="noStrike" dirty="0">
                <a:solidFill>
                  <a:srgbClr val="000000"/>
                </a:solidFill>
                <a:effectLst/>
                <a:latin typeface="Arial Black" panose="020B0A04020102020204" pitchFamily="34" charset="0"/>
              </a:rPr>
              <a:t>, een stukje tekst...</a:t>
            </a:r>
            <a:r>
              <a:rPr lang="nl-NL" b="0" i="0" dirty="0">
                <a:solidFill>
                  <a:srgbClr val="000000"/>
                </a:solidFill>
                <a:effectLst/>
                <a:latin typeface="Arial Black" panose="020B0A04020102020204" pitchFamily="34" charset="0"/>
              </a:rPr>
              <a:t>​</a:t>
            </a:r>
            <a:endParaRPr lang="nl-NL" dirty="0">
              <a:latin typeface="Arial Black" panose="020B0A04020102020204" pitchFamily="34" charset="0"/>
            </a:endParaRPr>
          </a:p>
        </p:txBody>
      </p:sp>
      <p:sp>
        <p:nvSpPr>
          <p:cNvPr id="5" name="Tekstvak 4">
            <a:extLst>
              <a:ext uri="{FF2B5EF4-FFF2-40B4-BE49-F238E27FC236}">
                <a16:creationId xmlns:a16="http://schemas.microsoft.com/office/drawing/2014/main" id="{053F2EF1-E6B1-435C-9212-9C0006C21D3D}"/>
              </a:ext>
            </a:extLst>
          </p:cNvPr>
          <p:cNvSpPr txBox="1"/>
          <p:nvPr/>
        </p:nvSpPr>
        <p:spPr>
          <a:xfrm>
            <a:off x="179512" y="567844"/>
            <a:ext cx="8928992" cy="2862322"/>
          </a:xfrm>
          <a:prstGeom prst="rect">
            <a:avLst/>
          </a:prstGeom>
          <a:noFill/>
        </p:spPr>
        <p:txBody>
          <a:bodyPr wrap="square">
            <a:spAutoFit/>
          </a:bodyPr>
          <a:lstStyle/>
          <a:p>
            <a:pPr algn="l" rtl="0" fontAlgn="base"/>
            <a:r>
              <a:rPr lang="nl-NL" b="0" i="0" u="none" strike="noStrike" dirty="0" err="1">
                <a:solidFill>
                  <a:srgbClr val="333333"/>
                </a:solidFill>
                <a:effectLst/>
                <a:latin typeface="Calibri" panose="020F0502020204030204" pitchFamily="34" charset="0"/>
              </a:rPr>
              <a:t>Triz</a:t>
            </a:r>
            <a:r>
              <a:rPr lang="nl-NL" b="0" i="0" u="none" strike="noStrike" dirty="0">
                <a:solidFill>
                  <a:srgbClr val="333333"/>
                </a:solidFill>
                <a:effectLst/>
                <a:latin typeface="Calibri" panose="020F0502020204030204" pitchFamily="34" charset="0"/>
              </a:rPr>
              <a:t> onderscheidt twee soorten contradicties, dit zijn conflicten die ontstaan. Binnen de materie van </a:t>
            </a:r>
            <a:r>
              <a:rPr lang="nl-NL" b="0" i="0" u="none" strike="noStrike" dirty="0" err="1">
                <a:solidFill>
                  <a:srgbClr val="333333"/>
                </a:solidFill>
                <a:effectLst/>
                <a:latin typeface="Calibri" panose="020F0502020204030204" pitchFamily="34" charset="0"/>
              </a:rPr>
              <a:t>Triz</a:t>
            </a:r>
            <a:r>
              <a:rPr lang="nl-NL" b="0" i="0" u="none" strike="noStrike" dirty="0">
                <a:solidFill>
                  <a:srgbClr val="333333"/>
                </a:solidFill>
                <a:effectLst/>
                <a:latin typeface="Calibri" panose="020F0502020204030204" pitchFamily="34" charset="0"/>
              </a:rPr>
              <a:t> houdt men zich bezig met twee contradicties, technische en fysische contradicties. </a:t>
            </a:r>
          </a:p>
          <a:p>
            <a:pPr algn="l" rtl="0" fontAlgn="base"/>
            <a:endParaRPr lang="nl-NL" b="0" i="0" u="none" strike="noStrike" dirty="0">
              <a:solidFill>
                <a:srgbClr val="333333"/>
              </a:solidFill>
              <a:effectLst/>
              <a:latin typeface="Calibri" panose="020F0502020204030204" pitchFamily="34" charset="0"/>
            </a:endParaRPr>
          </a:p>
          <a:p>
            <a:pPr algn="l" rtl="0" fontAlgn="base"/>
            <a:r>
              <a:rPr lang="nl-NL" b="0" i="0" u="none" strike="noStrike" dirty="0">
                <a:solidFill>
                  <a:srgbClr val="333333"/>
                </a:solidFill>
                <a:effectLst/>
                <a:latin typeface="Arial Black" panose="020B0A04020102020204" pitchFamily="34" charset="0"/>
              </a:rPr>
              <a:t>Technische contradicties </a:t>
            </a:r>
            <a:r>
              <a:rPr lang="nl-NL" b="0" i="0" u="none" strike="noStrike" dirty="0">
                <a:solidFill>
                  <a:srgbClr val="333333"/>
                </a:solidFill>
                <a:effectLst/>
                <a:latin typeface="Calibri" panose="020F0502020204030204" pitchFamily="34" charset="0"/>
              </a:rPr>
              <a:t>komen naar voren als je probeert een probleem op te lossen door het verbeteren van een of andere eigenschap of parameter van een product of systeem. Denk hierbij aan het voorbeeld van het fietszadel, om de pijn te verzachten dient het zitvlak vergroot te worden, de contradictie hier is dat men dan niet meer goed de beweging kan maken om te fietsen.</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sp>
        <p:nvSpPr>
          <p:cNvPr id="7" name="Tekstvak 6">
            <a:extLst>
              <a:ext uri="{FF2B5EF4-FFF2-40B4-BE49-F238E27FC236}">
                <a16:creationId xmlns:a16="http://schemas.microsoft.com/office/drawing/2014/main" id="{4269D8CD-34B7-4064-901E-AC5FA2297CBF}"/>
              </a:ext>
            </a:extLst>
          </p:cNvPr>
          <p:cNvSpPr txBox="1"/>
          <p:nvPr/>
        </p:nvSpPr>
        <p:spPr>
          <a:xfrm>
            <a:off x="156810" y="3356992"/>
            <a:ext cx="8807677" cy="1477328"/>
          </a:xfrm>
          <a:prstGeom prst="rect">
            <a:avLst/>
          </a:prstGeom>
          <a:noFill/>
        </p:spPr>
        <p:txBody>
          <a:bodyPr wrap="square">
            <a:spAutoFit/>
          </a:bodyPr>
          <a:lstStyle/>
          <a:p>
            <a:r>
              <a:rPr lang="nl-NL" u="none" strike="noStrike" dirty="0">
                <a:solidFill>
                  <a:srgbClr val="333333"/>
                </a:solidFill>
                <a:effectLst/>
                <a:latin typeface="Arial Black" panose="020B0A04020102020204" pitchFamily="34" charset="0"/>
              </a:rPr>
              <a:t>Fysische contradictie </a:t>
            </a:r>
            <a:r>
              <a:rPr lang="nl-NL" u="none" strike="noStrike" dirty="0">
                <a:solidFill>
                  <a:srgbClr val="333333"/>
                </a:solidFill>
                <a:effectLst/>
                <a:latin typeface="Calibri" panose="020F0502020204030204" pitchFamily="34" charset="0"/>
              </a:rPr>
              <a:t>ontstaat als er twee conflicterende waardes aanwezig zijn.  Fysische contradicties zijn een gevolg van de technische contradicties en meestal zijn ze moeilijker op te lossen. Fysische contradictie begint in ons geval doordat de batterij in de laptop klein moet zijn om de draagbaarheid te verbeteren en juist groot voor een goede capaciteit.</a:t>
            </a:r>
            <a:r>
              <a:rPr lang="nl-NL" dirty="0">
                <a:solidFill>
                  <a:srgbClr val="000000"/>
                </a:solidFill>
                <a:effectLst/>
                <a:latin typeface="Calibri" panose="020F0502020204030204" pitchFamily="34" charset="0"/>
              </a:rPr>
              <a:t>​</a:t>
            </a:r>
            <a:endParaRPr lang="nl-NL" dirty="0"/>
          </a:p>
        </p:txBody>
      </p:sp>
      <p:pic>
        <p:nvPicPr>
          <p:cNvPr id="9" name="Afbeelding 8">
            <a:extLst>
              <a:ext uri="{FF2B5EF4-FFF2-40B4-BE49-F238E27FC236}">
                <a16:creationId xmlns:a16="http://schemas.microsoft.com/office/drawing/2014/main" id="{D6A09507-2F69-4D25-9A0C-DA73AFCCA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9" y="4509120"/>
            <a:ext cx="5760640" cy="2349126"/>
          </a:xfrm>
          <a:prstGeom prst="rect">
            <a:avLst/>
          </a:prstGeom>
        </p:spPr>
      </p:pic>
    </p:spTree>
    <p:extLst>
      <p:ext uri="{BB962C8B-B14F-4D97-AF65-F5344CB8AC3E}">
        <p14:creationId xmlns:p14="http://schemas.microsoft.com/office/powerpoint/2010/main" val="1337461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718033-0F2D-4E80-8185-C993A371758E}"/>
              </a:ext>
            </a:extLst>
          </p:cNvPr>
          <p:cNvSpPr txBox="1"/>
          <p:nvPr/>
        </p:nvSpPr>
        <p:spPr>
          <a:xfrm>
            <a:off x="107504" y="0"/>
            <a:ext cx="8928992" cy="584775"/>
          </a:xfrm>
          <a:prstGeom prst="rect">
            <a:avLst/>
          </a:prstGeom>
          <a:noFill/>
        </p:spPr>
        <p:txBody>
          <a:bodyPr wrap="square">
            <a:spAutoFit/>
          </a:bodyPr>
          <a:lstStyle/>
          <a:p>
            <a:r>
              <a:rPr lang="nl-NL" sz="3200" b="0" i="0" u="none" strike="noStrike" dirty="0">
                <a:solidFill>
                  <a:srgbClr val="000000"/>
                </a:solidFill>
                <a:effectLst/>
                <a:latin typeface="Arial Black" panose="020B0A04020102020204" pitchFamily="34" charset="0"/>
              </a:rPr>
              <a:t>Voorbeeld: accu van een laptop</a:t>
            </a:r>
            <a:r>
              <a:rPr lang="nl-NL" sz="3200" b="0" i="0" dirty="0">
                <a:solidFill>
                  <a:srgbClr val="000000"/>
                </a:solidFill>
                <a:effectLst/>
                <a:latin typeface="Arial Black" panose="020B0A04020102020204" pitchFamily="34" charset="0"/>
              </a:rPr>
              <a:t>​</a:t>
            </a:r>
            <a:endParaRPr lang="nl-NL" sz="3200" dirty="0">
              <a:latin typeface="Arial Black" panose="020B0A04020102020204" pitchFamily="34" charset="0"/>
            </a:endParaRPr>
          </a:p>
        </p:txBody>
      </p:sp>
      <p:sp>
        <p:nvSpPr>
          <p:cNvPr id="5" name="Tekstvak 4">
            <a:extLst>
              <a:ext uri="{FF2B5EF4-FFF2-40B4-BE49-F238E27FC236}">
                <a16:creationId xmlns:a16="http://schemas.microsoft.com/office/drawing/2014/main" id="{C650ACF6-9894-46EB-A05B-7D02A4385A33}"/>
              </a:ext>
            </a:extLst>
          </p:cNvPr>
          <p:cNvSpPr txBox="1"/>
          <p:nvPr/>
        </p:nvSpPr>
        <p:spPr>
          <a:xfrm>
            <a:off x="107504" y="692696"/>
            <a:ext cx="9036496" cy="2246769"/>
          </a:xfrm>
          <a:prstGeom prst="rect">
            <a:avLst/>
          </a:prstGeom>
          <a:noFill/>
        </p:spPr>
        <p:txBody>
          <a:bodyPr wrap="square">
            <a:spAutoFit/>
          </a:bodyPr>
          <a:lstStyle/>
          <a:p>
            <a:pPr algn="l" rtl="0" fontAlgn="base"/>
            <a:r>
              <a:rPr lang="nl-NL" sz="2000" b="0" i="0" u="none" strike="noStrike" dirty="0">
                <a:solidFill>
                  <a:srgbClr val="333333"/>
                </a:solidFill>
                <a:effectLst/>
                <a:latin typeface="Calibri" panose="020F0502020204030204" pitchFamily="34" charset="0"/>
              </a:rPr>
              <a:t>De volgende contradicties worden ingevoerd in TRIZ:</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333333"/>
                </a:solidFill>
                <a:effectLst/>
                <a:latin typeface="Calibri" panose="020F0502020204030204" pitchFamily="34" charset="0"/>
              </a:rPr>
              <a:t>–          </a:t>
            </a:r>
            <a:r>
              <a:rPr lang="nl-NL" sz="2000" b="1" i="0" u="none" strike="noStrike" dirty="0" err="1">
                <a:solidFill>
                  <a:srgbClr val="333333"/>
                </a:solidFill>
                <a:effectLst/>
                <a:latin typeface="Calibri" panose="020F0502020204030204" pitchFamily="34" charset="0"/>
              </a:rPr>
              <a:t>Improving</a:t>
            </a:r>
            <a:r>
              <a:rPr lang="nl-NL" sz="2000" b="1" i="0" u="none" strike="noStrike" dirty="0">
                <a:solidFill>
                  <a:srgbClr val="333333"/>
                </a:solidFill>
                <a:effectLst/>
                <a:latin typeface="Calibri" panose="020F0502020204030204" pitchFamily="34" charset="0"/>
              </a:rPr>
              <a:t> = verbetering </a:t>
            </a:r>
            <a:r>
              <a:rPr lang="nl-NL" sz="2000" b="0" i="0" u="none" strike="noStrike" dirty="0">
                <a:solidFill>
                  <a:srgbClr val="333333"/>
                </a:solidFill>
                <a:effectLst/>
                <a:latin typeface="Calibri" panose="020F0502020204030204" pitchFamily="34" charset="0"/>
              </a:rPr>
              <a:t>: Gebruikerstijd / productiviteit (39: </a:t>
            </a:r>
            <a:r>
              <a:rPr lang="nl-NL" sz="2000" b="0" i="0" u="none" strike="noStrike" dirty="0" err="1">
                <a:solidFill>
                  <a:srgbClr val="333333"/>
                </a:solidFill>
                <a:effectLst/>
                <a:latin typeface="Calibri" panose="020F0502020204030204" pitchFamily="34" charset="0"/>
              </a:rPr>
              <a:t>productivity</a:t>
            </a:r>
            <a:r>
              <a:rPr lang="nl-NL" sz="2000" b="0" i="0" u="none" strike="noStrike" dirty="0">
                <a:solidFill>
                  <a:srgbClr val="333333"/>
                </a:solidFill>
                <a:effectLst/>
                <a:latin typeface="Calibri" panose="020F0502020204030204" pitchFamily="34" charset="0"/>
              </a:rPr>
              <a:t>)</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333333"/>
                </a:solidFill>
                <a:effectLst/>
                <a:latin typeface="Calibri" panose="020F0502020204030204" pitchFamily="34" charset="0"/>
              </a:rPr>
              <a:t>–          </a:t>
            </a:r>
            <a:r>
              <a:rPr lang="nl-NL" sz="2000" b="1" i="0" u="none" strike="noStrike" dirty="0" err="1">
                <a:solidFill>
                  <a:srgbClr val="333333"/>
                </a:solidFill>
                <a:effectLst/>
                <a:latin typeface="Calibri" panose="020F0502020204030204" pitchFamily="34" charset="0"/>
              </a:rPr>
              <a:t>Worsening</a:t>
            </a:r>
            <a:r>
              <a:rPr lang="nl-NL" sz="2000" b="1" i="0" u="none" strike="noStrike" dirty="0">
                <a:solidFill>
                  <a:srgbClr val="333333"/>
                </a:solidFill>
                <a:effectLst/>
                <a:latin typeface="Calibri" panose="020F0502020204030204" pitchFamily="34" charset="0"/>
              </a:rPr>
              <a:t> = verslechtering</a:t>
            </a:r>
            <a:r>
              <a:rPr lang="nl-NL" sz="2000" b="0" i="0" u="none" strike="noStrike" dirty="0">
                <a:solidFill>
                  <a:srgbClr val="333333"/>
                </a:solidFill>
                <a:effectLst/>
                <a:latin typeface="Calibri" panose="020F0502020204030204" pitchFamily="34" charset="0"/>
              </a:rPr>
              <a:t>: Toenemende afmetingen (4: </a:t>
            </a:r>
            <a:r>
              <a:rPr lang="nl-NL" sz="2000" b="0" i="0" u="none" strike="noStrike" dirty="0" err="1">
                <a:solidFill>
                  <a:srgbClr val="333333"/>
                </a:solidFill>
                <a:effectLst/>
                <a:latin typeface="Calibri" panose="020F0502020204030204" pitchFamily="34" charset="0"/>
              </a:rPr>
              <a:t>Length</a:t>
            </a:r>
            <a:r>
              <a:rPr lang="nl-NL" sz="2000" b="0" i="0" u="none" strike="noStrike" dirty="0">
                <a:solidFill>
                  <a:srgbClr val="333333"/>
                </a:solidFill>
                <a:effectLst/>
                <a:latin typeface="Calibri" panose="020F0502020204030204" pitchFamily="34" charset="0"/>
              </a:rPr>
              <a:t> of </a:t>
            </a:r>
            <a:r>
              <a:rPr lang="nl-NL" sz="2000" b="0" i="0" u="none" strike="noStrike" dirty="0" err="1">
                <a:solidFill>
                  <a:srgbClr val="333333"/>
                </a:solidFill>
                <a:effectLst/>
                <a:latin typeface="Calibri" panose="020F0502020204030204" pitchFamily="34" charset="0"/>
              </a:rPr>
              <a:t>stationairy</a:t>
            </a:r>
            <a:r>
              <a:rPr lang="nl-NL" sz="2000" b="0" i="0" u="none" strike="noStrike" dirty="0">
                <a:solidFill>
                  <a:srgbClr val="333333"/>
                </a:solidFill>
                <a:effectLst/>
                <a:latin typeface="Calibri" panose="020F0502020204030204" pitchFamily="34" charset="0"/>
              </a:rPr>
              <a:t>)</a:t>
            </a:r>
            <a:r>
              <a:rPr lang="en-US" sz="2000" b="0" i="0" dirty="0">
                <a:solidFill>
                  <a:srgbClr val="000000"/>
                </a:solidFill>
                <a:effectLst/>
                <a:latin typeface="Calibri" panose="020F0502020204030204" pitchFamily="34" charset="0"/>
              </a:rPr>
              <a:t>​</a:t>
            </a:r>
          </a:p>
          <a:p>
            <a:pPr algn="l" rtl="0" fontAlgn="base"/>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333333"/>
                </a:solidFill>
                <a:effectLst/>
                <a:latin typeface="Calibri" panose="020F0502020204030204" pitchFamily="34" charset="0"/>
              </a:rPr>
              <a:t>Uit de TRIZ matrix komen voor deze contradicties de volgende uitkomsten (</a:t>
            </a:r>
            <a:r>
              <a:rPr lang="nl-NL" sz="2000" b="0" i="0" u="none" strike="noStrike" dirty="0" err="1">
                <a:solidFill>
                  <a:srgbClr val="333333"/>
                </a:solidFill>
                <a:effectLst/>
                <a:latin typeface="Calibri" panose="020F0502020204030204" pitchFamily="34" charset="0"/>
              </a:rPr>
              <a:t>principles</a:t>
            </a:r>
            <a:r>
              <a:rPr lang="nl-NL" sz="2000" b="0" i="0" u="none" strike="noStrike" dirty="0">
                <a:solidFill>
                  <a:srgbClr val="333333"/>
                </a:solidFill>
                <a:effectLst/>
                <a:latin typeface="Calibri" panose="020F0502020204030204" pitchFamily="34" charset="0"/>
              </a:rPr>
              <a:t>): 30,7, 14, 26</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p:txBody>
      </p:sp>
      <p:sp>
        <p:nvSpPr>
          <p:cNvPr id="7" name="Tekstvak 6">
            <a:extLst>
              <a:ext uri="{FF2B5EF4-FFF2-40B4-BE49-F238E27FC236}">
                <a16:creationId xmlns:a16="http://schemas.microsoft.com/office/drawing/2014/main" id="{BEBA3D6C-133C-44DD-8E85-49BF4FA091DC}"/>
              </a:ext>
            </a:extLst>
          </p:cNvPr>
          <p:cNvSpPr txBox="1"/>
          <p:nvPr/>
        </p:nvSpPr>
        <p:spPr>
          <a:xfrm>
            <a:off x="323528" y="2852936"/>
            <a:ext cx="8712968" cy="1631216"/>
          </a:xfrm>
          <a:prstGeom prst="rect">
            <a:avLst/>
          </a:prstGeom>
          <a:noFill/>
        </p:spPr>
        <p:txBody>
          <a:bodyPr wrap="square">
            <a:spAutoFit/>
          </a:bodyPr>
          <a:lstStyle/>
          <a:p>
            <a:pPr algn="l" rtl="0" fontAlgn="base"/>
            <a:r>
              <a:rPr lang="nl-NL" b="1" i="0" u="none" strike="noStrike" dirty="0">
                <a:solidFill>
                  <a:srgbClr val="000000"/>
                </a:solidFill>
                <a:effectLst/>
                <a:latin typeface="Calibri" panose="020F0502020204030204" pitchFamily="34" charset="0"/>
              </a:rPr>
              <a:t>Kortom</a:t>
            </a:r>
            <a:r>
              <a:rPr lang="nl-NL" b="0" i="0" u="none" strike="noStrike" dirty="0">
                <a:solidFill>
                  <a:srgbClr val="000000"/>
                </a:solidFill>
                <a:effectLst/>
                <a:latin typeface="Calibri" panose="020F0502020204030204" pitchFamily="34" charset="0"/>
              </a:rPr>
              <a:t>: </a:t>
            </a:r>
            <a:r>
              <a:rPr lang="nl-NL" sz="2000" b="0" i="0" u="none" strike="noStrike" dirty="0">
                <a:solidFill>
                  <a:srgbClr val="000000"/>
                </a:solidFill>
                <a:effectLst/>
                <a:latin typeface="Calibri" panose="020F0502020204030204" pitchFamily="34" charset="0"/>
              </a:rPr>
              <a:t>Wat wil je verbeteren? Wat wordt daardoor minder goed (en wat je dus niet wilt)? </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000000"/>
                </a:solidFill>
                <a:effectLst/>
                <a:latin typeface="Calibri" panose="020F0502020204030204" pitchFamily="34" charset="0"/>
              </a:rPr>
              <a:t>Zoek deze twee in de matrix op en je krijgt mogelijke oplossingsrichtingen. Deze oplossingsrichting zijn algemeen opgesteld n.a.v. onderzoek naar alle problemen.</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000000"/>
                </a:solidFill>
                <a:effectLst/>
                <a:latin typeface="Calibri" panose="020F0502020204030204" pitchFamily="34" charset="0"/>
              </a:rPr>
              <a:t>Je moet dus zelf de oplossingsrichting ‘vertalen’ naar je eigen probleem</a:t>
            </a:r>
            <a:r>
              <a:rPr lang="nl-NL" b="0" i="0" u="none" strike="noStrike" dirty="0">
                <a:solidFill>
                  <a:srgbClr val="000000"/>
                </a:solidFill>
                <a:effectLst/>
                <a:latin typeface="Calibri" panose="020F0502020204030204" pitchFamily="34" charset="0"/>
              </a:rPr>
              <a:t>.</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pic>
        <p:nvPicPr>
          <p:cNvPr id="9" name="Afbeelding 8">
            <a:extLst>
              <a:ext uri="{FF2B5EF4-FFF2-40B4-BE49-F238E27FC236}">
                <a16:creationId xmlns:a16="http://schemas.microsoft.com/office/drawing/2014/main" id="{9E69AF1D-D204-44C1-8997-AC0D1AEF9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615"/>
            <a:ext cx="4283968" cy="2227430"/>
          </a:xfrm>
          <a:prstGeom prst="rect">
            <a:avLst/>
          </a:prstGeom>
        </p:spPr>
      </p:pic>
      <p:pic>
        <p:nvPicPr>
          <p:cNvPr id="11" name="Afbeelding 10">
            <a:extLst>
              <a:ext uri="{FF2B5EF4-FFF2-40B4-BE49-F238E27FC236}">
                <a16:creationId xmlns:a16="http://schemas.microsoft.com/office/drawing/2014/main" id="{E7EE367C-7C3F-4067-A2EB-75D9F9E33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4448263"/>
            <a:ext cx="4860032" cy="2404782"/>
          </a:xfrm>
          <a:prstGeom prst="rect">
            <a:avLst/>
          </a:prstGeom>
        </p:spPr>
      </p:pic>
    </p:spTree>
    <p:extLst>
      <p:ext uri="{BB962C8B-B14F-4D97-AF65-F5344CB8AC3E}">
        <p14:creationId xmlns:p14="http://schemas.microsoft.com/office/powerpoint/2010/main" val="772658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6B0EB40-CAF8-4ED1-A861-05E4B9721ADE}"/>
              </a:ext>
            </a:extLst>
          </p:cNvPr>
          <p:cNvSpPr txBox="1"/>
          <p:nvPr/>
        </p:nvSpPr>
        <p:spPr>
          <a:xfrm>
            <a:off x="0" y="116632"/>
            <a:ext cx="9144000" cy="584775"/>
          </a:xfrm>
          <a:prstGeom prst="rect">
            <a:avLst/>
          </a:prstGeom>
          <a:noFill/>
        </p:spPr>
        <p:txBody>
          <a:bodyPr wrap="square">
            <a:spAutoFit/>
          </a:bodyPr>
          <a:lstStyle/>
          <a:p>
            <a:r>
              <a:rPr lang="nl-NL" sz="3200" b="0" i="0" u="none" strike="noStrike" dirty="0">
                <a:solidFill>
                  <a:srgbClr val="000000"/>
                </a:solidFill>
                <a:effectLst/>
                <a:latin typeface="Arial Black" panose="020B0A04020102020204" pitchFamily="34" charset="0"/>
              </a:rPr>
              <a:t>Patenten</a:t>
            </a:r>
            <a:r>
              <a:rPr lang="nl-NL" b="0" i="0" u="none" strike="noStrike" dirty="0">
                <a:solidFill>
                  <a:srgbClr val="000000"/>
                </a:solidFill>
                <a:effectLst/>
                <a:latin typeface="Calibri Light" panose="020F0302020204030204" pitchFamily="34" charset="0"/>
              </a:rPr>
              <a:t>  </a:t>
            </a:r>
            <a:r>
              <a:rPr lang="nl-NL" sz="3200" b="0" i="0" u="none" strike="noStrike" dirty="0">
                <a:solidFill>
                  <a:srgbClr val="000000"/>
                </a:solidFill>
                <a:effectLst/>
                <a:latin typeface="Arial Black" panose="020B0A04020102020204" pitchFamily="34" charset="0"/>
              </a:rPr>
              <a:t>zoeken?</a:t>
            </a:r>
            <a:r>
              <a:rPr lang="nl-NL" b="0" i="0" dirty="0">
                <a:solidFill>
                  <a:srgbClr val="000000"/>
                </a:solidFill>
                <a:effectLst/>
                <a:latin typeface="Calibri Light" panose="020F0302020204030204" pitchFamily="34" charset="0"/>
              </a:rPr>
              <a:t>​ </a:t>
            </a:r>
            <a:r>
              <a:rPr lang="nl-NL" sz="3200" b="0" i="0" dirty="0">
                <a:solidFill>
                  <a:srgbClr val="000000"/>
                </a:solidFill>
                <a:effectLst/>
                <a:latin typeface="Arial Black" panose="020B0A04020102020204" pitchFamily="34" charset="0"/>
              </a:rPr>
              <a:t>of een Octrooi?</a:t>
            </a:r>
            <a:endParaRPr lang="nl-NL" sz="3200" dirty="0">
              <a:latin typeface="Arial Black" panose="020B0A04020102020204" pitchFamily="34" charset="0"/>
            </a:endParaRPr>
          </a:p>
        </p:txBody>
      </p:sp>
      <p:pic>
        <p:nvPicPr>
          <p:cNvPr id="5" name="Afbeelding 4">
            <a:extLst>
              <a:ext uri="{FF2B5EF4-FFF2-40B4-BE49-F238E27FC236}">
                <a16:creationId xmlns:a16="http://schemas.microsoft.com/office/drawing/2014/main" id="{7BAAD266-8878-45AB-8135-17A4D0015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64153"/>
            <a:ext cx="2353444" cy="1793847"/>
          </a:xfrm>
          <a:prstGeom prst="rect">
            <a:avLst/>
          </a:prstGeom>
        </p:spPr>
      </p:pic>
      <p:pic>
        <p:nvPicPr>
          <p:cNvPr id="2050" name="Picture 2">
            <a:extLst>
              <a:ext uri="{FF2B5EF4-FFF2-40B4-BE49-F238E27FC236}">
                <a16:creationId xmlns:a16="http://schemas.microsoft.com/office/drawing/2014/main" id="{B6184C6E-8621-4A50-881E-553BD0461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271589"/>
            <a:ext cx="8134350" cy="3885604"/>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96CB1A75-FF3E-401F-A7FF-026268A38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4671138"/>
            <a:ext cx="2915816" cy="2186862"/>
          </a:xfrm>
          <a:prstGeom prst="rect">
            <a:avLst/>
          </a:prstGeom>
        </p:spPr>
      </p:pic>
      <p:pic>
        <p:nvPicPr>
          <p:cNvPr id="9" name="Afbeelding 8">
            <a:extLst>
              <a:ext uri="{FF2B5EF4-FFF2-40B4-BE49-F238E27FC236}">
                <a16:creationId xmlns:a16="http://schemas.microsoft.com/office/drawing/2014/main" id="{59C18833-B441-4E89-9636-82E22F806D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3934" y="4882322"/>
            <a:ext cx="3413760" cy="1975677"/>
          </a:xfrm>
          <a:prstGeom prst="rect">
            <a:avLst/>
          </a:prstGeom>
        </p:spPr>
      </p:pic>
    </p:spTree>
    <p:extLst>
      <p:ext uri="{BB962C8B-B14F-4D97-AF65-F5344CB8AC3E}">
        <p14:creationId xmlns:p14="http://schemas.microsoft.com/office/powerpoint/2010/main" val="324617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895F4E3-9E4A-4B4B-95C2-824AB27D8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97" y="123297"/>
            <a:ext cx="9144000" cy="35730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B897B2C-92F3-4785-B9C0-600EAF442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8"/>
            <a:ext cx="9144000" cy="3284982"/>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6FC30AD8-DEBE-4DA6-A953-30E4DE510241}"/>
              </a:ext>
            </a:extLst>
          </p:cNvPr>
          <p:cNvSpPr txBox="1"/>
          <p:nvPr/>
        </p:nvSpPr>
        <p:spPr>
          <a:xfrm>
            <a:off x="1547664" y="411331"/>
            <a:ext cx="6624736"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2000" dirty="0">
                <a:ln>
                  <a:solidFill>
                    <a:srgbClr val="FF0000"/>
                  </a:solidFill>
                </a:ln>
              </a:rPr>
              <a:t>Legio hulp mogelijkheden via het internet, gebruik ze altijd!</a:t>
            </a:r>
          </a:p>
        </p:txBody>
      </p:sp>
    </p:spTree>
    <p:extLst>
      <p:ext uri="{BB962C8B-B14F-4D97-AF65-F5344CB8AC3E}">
        <p14:creationId xmlns:p14="http://schemas.microsoft.com/office/powerpoint/2010/main" val="302187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F920B09-2C42-4103-A73A-A961BF96AE09}"/>
              </a:ext>
            </a:extLst>
          </p:cNvPr>
          <p:cNvSpPr txBox="1"/>
          <p:nvPr/>
        </p:nvSpPr>
        <p:spPr>
          <a:xfrm>
            <a:off x="17754" y="764704"/>
            <a:ext cx="9036496" cy="6586418"/>
          </a:xfrm>
          <a:prstGeom prst="rect">
            <a:avLst/>
          </a:prstGeom>
          <a:noFill/>
        </p:spPr>
        <p:txBody>
          <a:bodyPr wrap="square">
            <a:spAutoFit/>
          </a:bodyPr>
          <a:lstStyle/>
          <a:p>
            <a:pPr algn="l" rtl="0" fontAlgn="base"/>
            <a:r>
              <a:rPr lang="nl-NL" sz="2400" b="0" i="0" u="none" strike="noStrike" dirty="0">
                <a:solidFill>
                  <a:srgbClr val="000000"/>
                </a:solidFill>
                <a:effectLst/>
                <a:latin typeface="Calibri" panose="020F0502020204030204" pitchFamily="34" charset="0"/>
              </a:rPr>
              <a:t>Probleem: er is te veel vertraging bij de treinen. Hoe kan je dat oplossen?</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Segoe UI" panose="020B0502040204020203" pitchFamily="34" charset="0"/>
            </a:endParaRPr>
          </a:p>
          <a:p>
            <a:pPr algn="l" rtl="0" fontAlgn="base"/>
            <a:r>
              <a:rPr lang="nl-NL" sz="2400" b="0" i="0" u="none" strike="noStrike" dirty="0">
                <a:solidFill>
                  <a:srgbClr val="000000"/>
                </a:solidFill>
                <a:effectLst/>
                <a:latin typeface="Calibri" panose="020F0502020204030204" pitchFamily="34" charset="0"/>
              </a:rPr>
              <a:t>A. Wat zijn redenen voor vertraging van treinen?</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Segoe UI" panose="020B0502040204020203" pitchFamily="34" charset="0"/>
            </a:endParaRPr>
          </a:p>
          <a:p>
            <a:pPr algn="l" rtl="0" fontAlgn="base"/>
            <a:r>
              <a:rPr lang="nl-NL" sz="2400" b="0" i="0" u="none" strike="noStrike" dirty="0">
                <a:solidFill>
                  <a:srgbClr val="FF0000"/>
                </a:solidFill>
                <a:effectLst/>
                <a:latin typeface="Arial Black" panose="020B0A04020102020204" pitchFamily="34" charset="0"/>
              </a:rPr>
              <a:t>B. Beschrijf de meest aansprekende contradictie. Selecteer hiermee de parameter die je wilt verbeteren (met </a:t>
            </a:r>
            <a:r>
              <a:rPr lang="nl-NL" sz="2400" b="0" i="0" u="none" strike="noStrike" dirty="0" err="1">
                <a:solidFill>
                  <a:srgbClr val="FF0000"/>
                </a:solidFill>
                <a:effectLst/>
                <a:latin typeface="Arial Black" panose="020B0A04020102020204" pitchFamily="34" charset="0"/>
              </a:rPr>
              <a:t>Triz</a:t>
            </a:r>
            <a:r>
              <a:rPr lang="nl-NL" sz="2400" b="0" i="0" u="none" strike="noStrike" dirty="0">
                <a:solidFill>
                  <a:srgbClr val="FF0000"/>
                </a:solidFill>
                <a:effectLst/>
                <a:latin typeface="Arial Black" panose="020B0A04020102020204" pitchFamily="34" charset="0"/>
              </a:rPr>
              <a:t>).</a:t>
            </a:r>
            <a:r>
              <a:rPr lang="en-US" sz="2400" b="0" i="0" dirty="0">
                <a:solidFill>
                  <a:srgbClr val="FF0000"/>
                </a:solidFill>
                <a:effectLst/>
                <a:latin typeface="Arial Black" panose="020B0A04020102020204" pitchFamily="34" charset="0"/>
              </a:rPr>
              <a:t>​</a:t>
            </a:r>
          </a:p>
          <a:p>
            <a:pPr algn="l" rtl="0" fontAlgn="base"/>
            <a:r>
              <a:rPr lang="nl-NL" sz="2400" b="0" i="0" u="none" strike="noStrike" dirty="0">
                <a:solidFill>
                  <a:srgbClr val="FF0000"/>
                </a:solidFill>
                <a:effectLst/>
                <a:latin typeface="Arial Black" panose="020B0A04020102020204" pitchFamily="34" charset="0"/>
              </a:rPr>
              <a:t>C. Selecteer de parameter die je wilt ‘</a:t>
            </a:r>
            <a:r>
              <a:rPr lang="nl-NL" sz="2400" b="0" i="1" u="none" strike="noStrike" dirty="0">
                <a:solidFill>
                  <a:srgbClr val="FF0000"/>
                </a:solidFill>
                <a:effectLst/>
                <a:latin typeface="Arial Black" panose="020B0A04020102020204" pitchFamily="34" charset="0"/>
              </a:rPr>
              <a:t>preserven’.</a:t>
            </a:r>
            <a:r>
              <a:rPr lang="en-US" sz="2400" b="0" i="0" dirty="0">
                <a:solidFill>
                  <a:srgbClr val="FF0000"/>
                </a:solidFill>
                <a:effectLst/>
                <a:latin typeface="Arial Black" panose="020B0A04020102020204" pitchFamily="34" charset="0"/>
              </a:rPr>
              <a:t>​</a:t>
            </a:r>
          </a:p>
          <a:p>
            <a:pPr algn="l" rtl="0" fontAlgn="base"/>
            <a:r>
              <a:rPr lang="nl-NL" sz="2400" b="0" i="0" u="none" strike="noStrike" dirty="0">
                <a:solidFill>
                  <a:srgbClr val="000000"/>
                </a:solidFill>
                <a:effectLst/>
                <a:latin typeface="Calibri" panose="020F0502020204030204" pitchFamily="34" charset="0"/>
              </a:rPr>
              <a:t>D. Welke suggesties van oplossingen geeft </a:t>
            </a:r>
            <a:r>
              <a:rPr lang="nl-NL" sz="2400" b="0" i="0" u="none" strike="noStrike" dirty="0" err="1">
                <a:solidFill>
                  <a:srgbClr val="000000"/>
                </a:solidFill>
                <a:effectLst/>
                <a:latin typeface="Calibri" panose="020F0502020204030204" pitchFamily="34" charset="0"/>
              </a:rPr>
              <a:t>Triz</a:t>
            </a:r>
            <a:r>
              <a:rPr lang="nl-NL" sz="2400" b="0" i="0" u="none" strike="noStrike" dirty="0">
                <a:solidFill>
                  <a:srgbClr val="000000"/>
                </a:solidFill>
                <a:effectLst/>
                <a:latin typeface="Calibri" panose="020F0502020204030204" pitchFamily="34" charset="0"/>
              </a:rPr>
              <a:t>?</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Segoe UI" panose="020B0502040204020203" pitchFamily="34" charset="0"/>
            </a:endParaRPr>
          </a:p>
          <a:p>
            <a:pPr algn="l" rtl="0" fontAlgn="base"/>
            <a:r>
              <a:rPr lang="nl-NL" sz="2400" b="0" i="0" u="none" strike="noStrike" dirty="0">
                <a:solidFill>
                  <a:srgbClr val="000000"/>
                </a:solidFill>
                <a:effectLst/>
                <a:latin typeface="Calibri" panose="020F0502020204030204" pitchFamily="34" charset="0"/>
              </a:rPr>
              <a:t>E. Welk van deze suggesties kan je toepassen op jullie probleem.</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Segoe UI" panose="020B0502040204020203" pitchFamily="34" charset="0"/>
            </a:endParaRPr>
          </a:p>
          <a:p>
            <a:pPr algn="l" rtl="0" fontAlgn="base"/>
            <a:r>
              <a:rPr lang="nl-NL" sz="2400" b="0" i="0" u="none" strike="noStrike" dirty="0">
                <a:solidFill>
                  <a:srgbClr val="000000"/>
                </a:solidFill>
                <a:effectLst/>
                <a:latin typeface="Calibri" panose="020F0502020204030204" pitchFamily="34" charset="0"/>
              </a:rPr>
              <a:t>F. Pas dit toe, zodat jullie een oplossing hebben...</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Segoe UI" panose="020B0502040204020203" pitchFamily="34" charset="0"/>
            </a:endParaRPr>
          </a:p>
          <a:p>
            <a:pPr algn="l" rtl="0" fontAlgn="base"/>
            <a:r>
              <a:rPr lang="nl-NL" b="0" i="0" dirty="0">
                <a:solidFill>
                  <a:srgbClr val="000000"/>
                </a:solidFill>
                <a:effectLst/>
                <a:latin typeface="Calibri" panose="020F0502020204030204" pitchFamily="34" charset="0"/>
              </a:rPr>
              <a:t>​</a:t>
            </a:r>
            <a:r>
              <a:rPr lang="nl-NL" sz="2400" b="0" i="0" u="none" strike="noStrike" dirty="0">
                <a:solidFill>
                  <a:srgbClr val="000000"/>
                </a:solidFill>
                <a:effectLst/>
                <a:latin typeface="Calibri" panose="020F0502020204030204" pitchFamily="34" charset="0"/>
              </a:rPr>
              <a:t>Presentaties: volgende dinsdag 1 september 2020, </a:t>
            </a:r>
            <a:r>
              <a:rPr lang="nl-NL" sz="2400" dirty="0">
                <a:solidFill>
                  <a:srgbClr val="000000"/>
                </a:solidFill>
                <a:latin typeface="Calibri" panose="020F0502020204030204" pitchFamily="34" charset="0"/>
              </a:rPr>
              <a:t>drie</a:t>
            </a:r>
            <a:r>
              <a:rPr lang="nl-NL" sz="2400" b="0" i="0" u="none" strike="noStrike" dirty="0">
                <a:solidFill>
                  <a:srgbClr val="000000"/>
                </a:solidFill>
                <a:effectLst/>
                <a:latin typeface="Calibri" panose="020F0502020204030204" pitchFamily="34" charset="0"/>
              </a:rPr>
              <a:t> minuten pitch per groep van vier!</a:t>
            </a:r>
            <a:r>
              <a:rPr lang="en-US" sz="2400" b="0" i="0" dirty="0">
                <a:solidFill>
                  <a:srgbClr val="000000"/>
                </a:solidFill>
                <a:effectLst/>
                <a:latin typeface="Calibri" panose="020F0502020204030204" pitchFamily="34" charset="0"/>
              </a:rPr>
              <a:t>​</a:t>
            </a:r>
          </a:p>
          <a:p>
            <a:pPr algn="l" rtl="0" fontAlgn="base"/>
            <a:r>
              <a:rPr lang="en-US" sz="2400" dirty="0" err="1">
                <a:solidFill>
                  <a:srgbClr val="000000"/>
                </a:solidFill>
                <a:latin typeface="Calibri" panose="020F0502020204030204" pitchFamily="34" charset="0"/>
              </a:rPr>
              <a:t>Probeer</a:t>
            </a:r>
            <a:r>
              <a:rPr lang="en-US" sz="2400" dirty="0">
                <a:solidFill>
                  <a:srgbClr val="000000"/>
                </a:solidFill>
                <a:latin typeface="Calibri" panose="020F0502020204030204" pitchFamily="34" charset="0"/>
              </a:rPr>
              <a:t> de </a:t>
            </a:r>
            <a:r>
              <a:rPr lang="en-US" sz="2400" dirty="0" err="1">
                <a:solidFill>
                  <a:srgbClr val="000000"/>
                </a:solidFill>
                <a:latin typeface="Calibri" panose="020F0502020204030204" pitchFamily="34" charset="0"/>
              </a:rPr>
              <a:t>oplossing</a:t>
            </a:r>
            <a:r>
              <a:rPr lang="en-US" sz="2400" dirty="0">
                <a:solidFill>
                  <a:srgbClr val="000000"/>
                </a:solidFill>
                <a:latin typeface="Calibri" panose="020F0502020204030204" pitchFamily="34" charset="0"/>
              </a:rPr>
              <a:t> op </a:t>
            </a:r>
            <a:r>
              <a:rPr lang="en-US" sz="2400" dirty="0" err="1">
                <a:solidFill>
                  <a:srgbClr val="000000"/>
                </a:solidFill>
                <a:latin typeface="Calibri" panose="020F0502020204030204" pitchFamily="34" charset="0"/>
              </a:rPr>
              <a:t>een</a:t>
            </a:r>
            <a:r>
              <a:rPr lang="en-US" sz="2400" dirty="0">
                <a:solidFill>
                  <a:srgbClr val="000000"/>
                </a:solidFill>
                <a:latin typeface="Calibri" panose="020F0502020204030204" pitchFamily="34" charset="0"/>
              </a:rPr>
              <a:t> A4tje </a:t>
            </a:r>
            <a:r>
              <a:rPr lang="en-US" sz="2400" dirty="0" err="1">
                <a:solidFill>
                  <a:srgbClr val="000000"/>
                </a:solidFill>
                <a:latin typeface="Calibri" panose="020F0502020204030204" pitchFamily="34" charset="0"/>
              </a:rPr>
              <a:t>te</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verwoorden</a:t>
            </a:r>
            <a:r>
              <a:rPr lang="en-US" sz="2400" dirty="0">
                <a:solidFill>
                  <a:srgbClr val="000000"/>
                </a:solidFill>
                <a:latin typeface="Calibri" panose="020F0502020204030204" pitchFamily="34" charset="0"/>
              </a:rPr>
              <a:t> en lever </a:t>
            </a:r>
            <a:r>
              <a:rPr lang="en-US" sz="2400" dirty="0" err="1">
                <a:solidFill>
                  <a:srgbClr val="000000"/>
                </a:solidFill>
                <a:latin typeface="Calibri" panose="020F0502020204030204" pitchFamily="34" charset="0"/>
              </a:rPr>
              <a:t>dit</a:t>
            </a:r>
            <a:r>
              <a:rPr lang="en-US" sz="2400" dirty="0">
                <a:solidFill>
                  <a:srgbClr val="000000"/>
                </a:solidFill>
                <a:latin typeface="Calibri" panose="020F0502020204030204" pitchFamily="34" charset="0"/>
              </a:rPr>
              <a:t> A4tje in </a:t>
            </a:r>
            <a:r>
              <a:rPr lang="en-US" sz="2400" dirty="0" err="1">
                <a:solidFill>
                  <a:srgbClr val="000000"/>
                </a:solidFill>
                <a:latin typeface="Calibri" panose="020F0502020204030204" pitchFamily="34" charset="0"/>
              </a:rPr>
              <a:t>bij</a:t>
            </a:r>
            <a:r>
              <a:rPr lang="en-US" sz="2400" dirty="0">
                <a:solidFill>
                  <a:srgbClr val="000000"/>
                </a:solidFill>
                <a:latin typeface="Calibri" panose="020F0502020204030204" pitchFamily="34" charset="0"/>
              </a:rPr>
              <a:t> je </a:t>
            </a:r>
            <a:r>
              <a:rPr lang="en-US" sz="2400" dirty="0" err="1">
                <a:solidFill>
                  <a:srgbClr val="000000"/>
                </a:solidFill>
                <a:latin typeface="Calibri" panose="020F0502020204030204" pitchFamily="34" charset="0"/>
              </a:rPr>
              <a:t>presentatie</a:t>
            </a:r>
            <a:r>
              <a:rPr lang="en-US" sz="2400" dirty="0">
                <a:solidFill>
                  <a:srgbClr val="000000"/>
                </a:solidFill>
                <a:latin typeface="Calibri" panose="020F0502020204030204" pitchFamily="34" charset="0"/>
              </a:rPr>
              <a:t>.</a:t>
            </a:r>
            <a:endParaRPr lang="en-US" sz="2400" b="0" i="0" dirty="0">
              <a:solidFill>
                <a:srgbClr val="000000"/>
              </a:solidFill>
              <a:effectLst/>
              <a:latin typeface="Segoe UI" panose="020B0502040204020203" pitchFamily="34" charset="0"/>
            </a:endParaRPr>
          </a:p>
          <a:p>
            <a:pPr algn="l" rtl="0" fontAlgn="base"/>
            <a:r>
              <a:rPr lang="nl-NL" sz="1800" b="0" i="0" u="none" strike="noStrike" dirty="0">
                <a:solidFill>
                  <a:srgbClr val="FF0000"/>
                </a:solidFill>
                <a:effectLst/>
                <a:latin typeface="Arial Black" panose="020B0A04020102020204" pitchFamily="34" charset="0"/>
              </a:rPr>
              <a:t>Cijfer: O (4), V (6), G (8) wordt meegenomen in beoordeling keuzeproject fase 1</a:t>
            </a:r>
            <a:r>
              <a:rPr lang="en-US" sz="1800" b="0" i="0" dirty="0">
                <a:solidFill>
                  <a:srgbClr val="FF0000"/>
                </a:solidFill>
                <a:effectLst/>
                <a:latin typeface="Arial Black" panose="020B0A04020102020204" pitchFamily="34" charset="0"/>
              </a:rPr>
              <a:t>​ en </a:t>
            </a:r>
            <a:r>
              <a:rPr lang="en-US" sz="1800" b="0" i="0" dirty="0" err="1">
                <a:solidFill>
                  <a:srgbClr val="FF0000"/>
                </a:solidFill>
                <a:effectLst/>
                <a:latin typeface="Arial Black" panose="020B0A04020102020204" pitchFamily="34" charset="0"/>
              </a:rPr>
              <a:t>keuze</a:t>
            </a:r>
            <a:r>
              <a:rPr lang="en-US" sz="1800" b="0" i="0" dirty="0">
                <a:solidFill>
                  <a:srgbClr val="FF0000"/>
                </a:solidFill>
                <a:effectLst/>
                <a:latin typeface="Arial Black" panose="020B0A04020102020204" pitchFamily="34" charset="0"/>
              </a:rPr>
              <a:t> project </a:t>
            </a:r>
            <a:r>
              <a:rPr lang="en-US" sz="1800" b="0" i="0" dirty="0" err="1">
                <a:solidFill>
                  <a:srgbClr val="FF0000"/>
                </a:solidFill>
                <a:effectLst/>
                <a:latin typeface="Arial Black" panose="020B0A04020102020204" pitchFamily="34" charset="0"/>
              </a:rPr>
              <a:t>fase</a:t>
            </a:r>
            <a:r>
              <a:rPr lang="en-US" sz="1800" b="0" i="0" dirty="0">
                <a:solidFill>
                  <a:srgbClr val="FF0000"/>
                </a:solidFill>
                <a:effectLst/>
                <a:latin typeface="Arial Black" panose="020B0A04020102020204" pitchFamily="34" charset="0"/>
              </a:rPr>
              <a:t> 2</a:t>
            </a:r>
          </a:p>
          <a:p>
            <a:pPr fontAlgn="base"/>
            <a:r>
              <a:rPr lang="nl-NL" sz="3200" dirty="0">
                <a:solidFill>
                  <a:srgbClr val="FFC000"/>
                </a:solidFill>
                <a:latin typeface="Arial Black" panose="020B0A04020102020204" pitchFamily="34" charset="0"/>
              </a:rPr>
              <a:t>GEBRUIK TRIZ in de tweede fase!</a:t>
            </a:r>
          </a:p>
          <a:p>
            <a:pPr algn="l" rtl="0" fontAlgn="base"/>
            <a:endParaRPr lang="nl-NL" b="0" i="0" dirty="0">
              <a:solidFill>
                <a:srgbClr val="000000"/>
              </a:solidFill>
              <a:effectLst/>
              <a:latin typeface="Segoe UI" panose="020B0502040204020203" pitchFamily="34" charset="0"/>
            </a:endParaRPr>
          </a:p>
        </p:txBody>
      </p:sp>
      <p:sp>
        <p:nvSpPr>
          <p:cNvPr id="7" name="Tekstvak 6">
            <a:extLst>
              <a:ext uri="{FF2B5EF4-FFF2-40B4-BE49-F238E27FC236}">
                <a16:creationId xmlns:a16="http://schemas.microsoft.com/office/drawing/2014/main" id="{4537BDA4-05E0-4E32-8B61-30D4FA51A224}"/>
              </a:ext>
            </a:extLst>
          </p:cNvPr>
          <p:cNvSpPr txBox="1"/>
          <p:nvPr/>
        </p:nvSpPr>
        <p:spPr>
          <a:xfrm>
            <a:off x="17754" y="44624"/>
            <a:ext cx="9126245" cy="584775"/>
          </a:xfrm>
          <a:prstGeom prst="rect">
            <a:avLst/>
          </a:prstGeom>
          <a:noFill/>
        </p:spPr>
        <p:txBody>
          <a:bodyPr wrap="square" rtlCol="0">
            <a:spAutoFit/>
          </a:bodyPr>
          <a:lstStyle/>
          <a:p>
            <a:r>
              <a:rPr lang="nl-NL" sz="3200" dirty="0">
                <a:latin typeface="Arial Black" panose="020B0A04020102020204" pitchFamily="34" charset="0"/>
              </a:rPr>
              <a:t>			</a:t>
            </a:r>
            <a:r>
              <a:rPr lang="nl-NL" sz="3200" dirty="0" err="1">
                <a:latin typeface="Arial Black" panose="020B0A04020102020204" pitchFamily="34" charset="0"/>
              </a:rPr>
              <a:t>Triz</a:t>
            </a:r>
            <a:r>
              <a:rPr lang="nl-NL" sz="3200" dirty="0">
                <a:latin typeface="Arial Black" panose="020B0A04020102020204" pitchFamily="34" charset="0"/>
              </a:rPr>
              <a:t> voor </a:t>
            </a:r>
            <a:r>
              <a:rPr lang="nl-NL" sz="3200" dirty="0" err="1">
                <a:latin typeface="Arial Black" panose="020B0A04020102020204" pitchFamily="34" charset="0"/>
              </a:rPr>
              <a:t>dummies</a:t>
            </a:r>
            <a:endParaRPr lang="nl-NL" sz="3200" dirty="0">
              <a:latin typeface="Arial Black" panose="020B0A04020102020204" pitchFamily="34" charset="0"/>
            </a:endParaRPr>
          </a:p>
        </p:txBody>
      </p:sp>
      <p:pic>
        <p:nvPicPr>
          <p:cNvPr id="9" name="Afbeelding 8">
            <a:extLst>
              <a:ext uri="{FF2B5EF4-FFF2-40B4-BE49-F238E27FC236}">
                <a16:creationId xmlns:a16="http://schemas.microsoft.com/office/drawing/2014/main" id="{90A5B2A5-43E4-4D5B-8C9C-47C11F611E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7429"/>
            <a:ext cx="1313886" cy="1313886"/>
          </a:xfrm>
          <a:prstGeom prst="rect">
            <a:avLst/>
          </a:prstGeom>
        </p:spPr>
      </p:pic>
    </p:spTree>
    <p:extLst>
      <p:ext uri="{BB962C8B-B14F-4D97-AF65-F5344CB8AC3E}">
        <p14:creationId xmlns:p14="http://schemas.microsoft.com/office/powerpoint/2010/main" val="3320108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5B402D7-DAC9-4CD2-86F8-9A0A8205D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8139"/>
            <a:ext cx="1855093" cy="1855093"/>
          </a:xfrm>
          <a:prstGeom prst="rect">
            <a:avLst/>
          </a:prstGeom>
        </p:spPr>
      </p:pic>
      <p:sp>
        <p:nvSpPr>
          <p:cNvPr id="2" name="Titel 1">
            <a:extLst>
              <a:ext uri="{FF2B5EF4-FFF2-40B4-BE49-F238E27FC236}">
                <a16:creationId xmlns:a16="http://schemas.microsoft.com/office/drawing/2014/main" id="{1A8552AE-28CB-40D7-ABAA-278DBAC6F3F7}"/>
              </a:ext>
            </a:extLst>
          </p:cNvPr>
          <p:cNvSpPr>
            <a:spLocks noGrp="1"/>
          </p:cNvSpPr>
          <p:nvPr>
            <p:ph type="title"/>
          </p:nvPr>
        </p:nvSpPr>
        <p:spPr>
          <a:xfrm>
            <a:off x="457200" y="8139"/>
            <a:ext cx="8229600" cy="828573"/>
          </a:xfrm>
        </p:spPr>
        <p:txBody>
          <a:bodyPr>
            <a:normAutofit/>
          </a:bodyPr>
          <a:lstStyle/>
          <a:p>
            <a:r>
              <a:rPr lang="nl-NL" sz="3200" dirty="0" err="1">
                <a:latin typeface="Arial Black" panose="020B0A04020102020204" pitchFamily="34" charset="0"/>
              </a:rPr>
              <a:t>Triz</a:t>
            </a:r>
            <a:r>
              <a:rPr lang="nl-NL" sz="3200" dirty="0">
                <a:latin typeface="Arial Black" panose="020B0A04020102020204" pitchFamily="34" charset="0"/>
              </a:rPr>
              <a:t> voor brains</a:t>
            </a:r>
          </a:p>
        </p:txBody>
      </p:sp>
      <p:sp>
        <p:nvSpPr>
          <p:cNvPr id="3" name="Tijdelijke aanduiding voor inhoud 2">
            <a:extLst>
              <a:ext uri="{FF2B5EF4-FFF2-40B4-BE49-F238E27FC236}">
                <a16:creationId xmlns:a16="http://schemas.microsoft.com/office/drawing/2014/main" id="{E2D04014-E7EF-45EC-84EC-64661E961035}"/>
              </a:ext>
            </a:extLst>
          </p:cNvPr>
          <p:cNvSpPr>
            <a:spLocks noGrp="1"/>
          </p:cNvSpPr>
          <p:nvPr>
            <p:ph idx="1"/>
          </p:nvPr>
        </p:nvSpPr>
        <p:spPr>
          <a:xfrm>
            <a:off x="0" y="692696"/>
            <a:ext cx="9144000" cy="6048672"/>
          </a:xfrm>
        </p:spPr>
        <p:txBody>
          <a:bodyPr>
            <a:noAutofit/>
          </a:bodyPr>
          <a:lstStyle/>
          <a:p>
            <a:pPr algn="l" rtl="0" fontAlgn="base"/>
            <a:r>
              <a:rPr lang="nl-NL" sz="2000" b="0" i="0" u="none" strike="noStrike" dirty="0">
                <a:solidFill>
                  <a:srgbClr val="000000"/>
                </a:solidFill>
                <a:effectLst/>
                <a:latin typeface="Calibri" panose="020F0502020204030204" pitchFamily="34" charset="0"/>
              </a:rPr>
              <a:t>Er moeten nog veel uitvindingen en verbeteringen uitgevonden worden om het menselijk leven te vergemakkelijken.</a:t>
            </a:r>
            <a:endParaRPr lang="en-US" sz="2000" b="0" i="0" dirty="0">
              <a:solidFill>
                <a:srgbClr val="000000"/>
              </a:solidFill>
              <a:effectLst/>
              <a:latin typeface="Segoe UI" panose="020B0502040204020203" pitchFamily="34" charset="0"/>
            </a:endParaRPr>
          </a:p>
          <a:p>
            <a:pPr algn="l" rtl="0" fontAlgn="base"/>
            <a:r>
              <a:rPr lang="en-US" sz="2000" b="0" i="0" dirty="0">
                <a:solidFill>
                  <a:srgbClr val="000000"/>
                </a:solidFill>
                <a:effectLst/>
                <a:latin typeface="Calibri" panose="020F0502020204030204" pitchFamily="34" charset="0"/>
              </a:rPr>
              <a:t>​</a:t>
            </a:r>
            <a:r>
              <a:rPr lang="en-US" sz="2000" b="0" i="0" dirty="0" err="1">
                <a:solidFill>
                  <a:srgbClr val="000000"/>
                </a:solidFill>
                <a:effectLst/>
                <a:latin typeface="Calibri" panose="020F0502020204030204" pitchFamily="34" charset="0"/>
              </a:rPr>
              <a:t>Problemen</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zijn</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er</a:t>
            </a:r>
            <a:r>
              <a:rPr lang="en-US" sz="2000" b="0" i="0" dirty="0">
                <a:solidFill>
                  <a:srgbClr val="000000"/>
                </a:solidFill>
                <a:effectLst/>
                <a:latin typeface="Calibri" panose="020F0502020204030204" pitchFamily="34" charset="0"/>
              </a:rPr>
              <a:t> om </a:t>
            </a:r>
            <a:r>
              <a:rPr lang="en-US" sz="2000" b="0" i="0" dirty="0" err="1">
                <a:solidFill>
                  <a:srgbClr val="000000"/>
                </a:solidFill>
                <a:effectLst/>
                <a:latin typeface="Calibri" panose="020F0502020204030204" pitchFamily="34" charset="0"/>
              </a:rPr>
              <a:t>opgelost</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te</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worden</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FF0000"/>
                </a:solidFill>
                <a:effectLst/>
                <a:latin typeface="Arial Black" panose="020B0A04020102020204" pitchFamily="34" charset="0"/>
              </a:rPr>
              <a:t>A. Zoek samen met gekozen teamgenoten een bestaand probleem.</a:t>
            </a:r>
            <a:endParaRPr lang="en-US" sz="2000" b="0" i="0" dirty="0">
              <a:solidFill>
                <a:srgbClr val="FF0000"/>
              </a:solidFill>
              <a:effectLst/>
              <a:latin typeface="Arial Black" panose="020B0A04020102020204" pitchFamily="34" charset="0"/>
            </a:endParaRPr>
          </a:p>
          <a:p>
            <a:pPr algn="l" rtl="0" fontAlgn="base"/>
            <a:r>
              <a:rPr lang="nl-NL" sz="2000" b="0" i="0" u="none" strike="noStrike" dirty="0">
                <a:solidFill>
                  <a:srgbClr val="FF0000"/>
                </a:solidFill>
                <a:effectLst/>
                <a:latin typeface="Arial Black" panose="020B0A04020102020204" pitchFamily="34" charset="0"/>
              </a:rPr>
              <a:t>B. Beschrijf de meest aansprekende contradictie. Selecteer hiermee de parameter die je wilt verbeteren (met </a:t>
            </a:r>
            <a:r>
              <a:rPr lang="nl-NL" sz="2000" b="0" i="0" u="none" strike="noStrike" dirty="0" err="1">
                <a:solidFill>
                  <a:srgbClr val="FF0000"/>
                </a:solidFill>
                <a:effectLst/>
                <a:latin typeface="Arial Black" panose="020B0A04020102020204" pitchFamily="34" charset="0"/>
              </a:rPr>
              <a:t>Triz</a:t>
            </a:r>
            <a:r>
              <a:rPr lang="nl-NL" sz="2000" b="0" i="0" u="none" strike="noStrike" dirty="0">
                <a:solidFill>
                  <a:srgbClr val="FF0000"/>
                </a:solidFill>
                <a:effectLst/>
                <a:latin typeface="Arial Black" panose="020B0A04020102020204" pitchFamily="34" charset="0"/>
              </a:rPr>
              <a:t>).</a:t>
            </a:r>
            <a:r>
              <a:rPr lang="en-US" sz="2000" b="0" i="0" dirty="0">
                <a:solidFill>
                  <a:srgbClr val="FF0000"/>
                </a:solidFill>
                <a:effectLst/>
                <a:latin typeface="Arial Black" panose="020B0A04020102020204" pitchFamily="34" charset="0"/>
              </a:rPr>
              <a:t>​</a:t>
            </a:r>
          </a:p>
          <a:p>
            <a:pPr algn="l" rtl="0" fontAlgn="base"/>
            <a:r>
              <a:rPr lang="nl-NL" sz="2000" b="0" i="0" u="none" strike="noStrike" dirty="0">
                <a:solidFill>
                  <a:srgbClr val="FF0000"/>
                </a:solidFill>
                <a:effectLst/>
                <a:latin typeface="Arial Black" panose="020B0A04020102020204" pitchFamily="34" charset="0"/>
              </a:rPr>
              <a:t>C. Selecteer de parameter die je wilt ‘</a:t>
            </a:r>
            <a:r>
              <a:rPr lang="nl-NL" sz="2000" b="0" i="1" u="none" strike="noStrike" dirty="0">
                <a:solidFill>
                  <a:srgbClr val="FF0000"/>
                </a:solidFill>
                <a:effectLst/>
                <a:latin typeface="Arial Black" panose="020B0A04020102020204" pitchFamily="34" charset="0"/>
              </a:rPr>
              <a:t>preserven’.</a:t>
            </a:r>
            <a:r>
              <a:rPr lang="en-US" sz="2000" b="0" i="0" dirty="0">
                <a:solidFill>
                  <a:srgbClr val="FF0000"/>
                </a:solidFill>
                <a:effectLst/>
                <a:latin typeface="Arial Black" panose="020B0A04020102020204" pitchFamily="34" charset="0"/>
              </a:rPr>
              <a:t>​</a:t>
            </a:r>
          </a:p>
          <a:p>
            <a:pPr algn="l" rtl="0" fontAlgn="base"/>
            <a:r>
              <a:rPr lang="nl-NL" sz="2000" b="0" u="none" strike="noStrike" dirty="0">
                <a:solidFill>
                  <a:srgbClr val="000000"/>
                </a:solidFill>
                <a:effectLst/>
                <a:latin typeface="Calibri" panose="020F0502020204030204" pitchFamily="34" charset="0"/>
              </a:rPr>
              <a:t>D. Welke suggesties van oplossingen geeft </a:t>
            </a:r>
            <a:r>
              <a:rPr lang="nl-NL" sz="2000" b="0" u="none" strike="noStrike" dirty="0" err="1">
                <a:solidFill>
                  <a:srgbClr val="000000"/>
                </a:solidFill>
                <a:effectLst/>
                <a:latin typeface="Calibri" panose="020F0502020204030204" pitchFamily="34" charset="0"/>
              </a:rPr>
              <a:t>Triz</a:t>
            </a:r>
            <a:r>
              <a:rPr lang="nl-NL" sz="2000" b="0" u="none" strike="noStrike" dirty="0">
                <a:solidFill>
                  <a:srgbClr val="000000"/>
                </a:solidFill>
                <a:effectLst/>
                <a:latin typeface="Calibri" panose="020F0502020204030204" pitchFamily="34" charset="0"/>
              </a:rPr>
              <a:t>?</a:t>
            </a:r>
            <a:r>
              <a:rPr lang="en-US" sz="2000" b="0" dirty="0">
                <a:solidFill>
                  <a:srgbClr val="000000"/>
                </a:solidFill>
                <a:effectLst/>
                <a:latin typeface="Calibri" panose="020F0502020204030204" pitchFamily="34" charset="0"/>
              </a:rPr>
              <a:t>​</a:t>
            </a:r>
            <a:endParaRPr lang="en-US" sz="2000" b="0" dirty="0">
              <a:solidFill>
                <a:srgbClr val="000000"/>
              </a:solidFill>
              <a:effectLst/>
              <a:latin typeface="Segoe UI" panose="020B0502040204020203" pitchFamily="34" charset="0"/>
            </a:endParaRPr>
          </a:p>
          <a:p>
            <a:pPr algn="l" rtl="0" fontAlgn="base"/>
            <a:r>
              <a:rPr lang="nl-NL" sz="2000" b="0" u="none" strike="noStrike" dirty="0">
                <a:solidFill>
                  <a:srgbClr val="000000"/>
                </a:solidFill>
                <a:effectLst/>
                <a:latin typeface="Calibri" panose="020F0502020204030204" pitchFamily="34" charset="0"/>
              </a:rPr>
              <a:t>E. Welk van deze suggesties kan je toepassen op jullie probleem.</a:t>
            </a:r>
            <a:r>
              <a:rPr lang="en-US" sz="2000" b="0" dirty="0">
                <a:solidFill>
                  <a:srgbClr val="000000"/>
                </a:solidFill>
                <a:effectLst/>
                <a:latin typeface="Calibri" panose="020F0502020204030204" pitchFamily="34" charset="0"/>
              </a:rPr>
              <a:t>​</a:t>
            </a:r>
            <a:endParaRPr lang="en-US" sz="2000" b="0" dirty="0">
              <a:solidFill>
                <a:srgbClr val="000000"/>
              </a:solidFill>
              <a:effectLst/>
              <a:latin typeface="Segoe UI" panose="020B0502040204020203" pitchFamily="34" charset="0"/>
            </a:endParaRPr>
          </a:p>
          <a:p>
            <a:pPr algn="l" rtl="0" fontAlgn="base"/>
            <a:r>
              <a:rPr lang="nl-NL" sz="2000" b="0" u="none" strike="noStrike" dirty="0">
                <a:solidFill>
                  <a:srgbClr val="000000"/>
                </a:solidFill>
                <a:effectLst/>
                <a:latin typeface="Calibri" panose="020F0502020204030204" pitchFamily="34" charset="0"/>
              </a:rPr>
              <a:t>F. Pas dit toe, zodat jullie een oplossing hebben...</a:t>
            </a:r>
            <a:r>
              <a:rPr lang="en-US" sz="2000" b="0" i="1" dirty="0">
                <a:solidFill>
                  <a:srgbClr val="000000"/>
                </a:solidFill>
                <a:effectLst/>
                <a:latin typeface="Calibri" panose="020F0502020204030204" pitchFamily="34" charset="0"/>
              </a:rPr>
              <a:t>​</a:t>
            </a:r>
            <a:r>
              <a:rPr lang="nl-NL" sz="2000" b="0" i="0" dirty="0">
                <a:solidFill>
                  <a:srgbClr val="000000"/>
                </a:solidFill>
                <a:effectLst/>
                <a:latin typeface="Calibri" panose="020F0502020204030204" pitchFamily="34" charset="0"/>
              </a:rPr>
              <a:t>​</a:t>
            </a:r>
            <a:endParaRPr lang="nl-NL" sz="2000" b="0" i="0" dirty="0">
              <a:solidFill>
                <a:srgbClr val="000000"/>
              </a:solidFill>
              <a:effectLst/>
              <a:latin typeface="Segoe UI" panose="020B0502040204020203" pitchFamily="34" charset="0"/>
            </a:endParaRPr>
          </a:p>
          <a:p>
            <a:pPr algn="l" rtl="0" fontAlgn="base"/>
            <a:r>
              <a:rPr lang="nl-NL" sz="2000" b="0" i="0" u="none" strike="noStrike" dirty="0">
                <a:solidFill>
                  <a:srgbClr val="000000"/>
                </a:solidFill>
                <a:effectLst/>
                <a:latin typeface="Calibri" panose="020F0502020204030204" pitchFamily="34" charset="0"/>
              </a:rPr>
              <a:t>Presentaties: volgende dinsdag 1 september 2020, </a:t>
            </a:r>
            <a:r>
              <a:rPr lang="nl-NL" sz="2000" dirty="0">
                <a:solidFill>
                  <a:srgbClr val="000000"/>
                </a:solidFill>
                <a:latin typeface="Calibri" panose="020F0502020204030204" pitchFamily="34" charset="0"/>
              </a:rPr>
              <a:t>drie</a:t>
            </a:r>
            <a:r>
              <a:rPr lang="nl-NL" sz="2000" b="0" i="0" u="none" strike="noStrike" dirty="0">
                <a:solidFill>
                  <a:srgbClr val="000000"/>
                </a:solidFill>
                <a:effectLst/>
                <a:latin typeface="Calibri" panose="020F0502020204030204" pitchFamily="34" charset="0"/>
              </a:rPr>
              <a:t> minuten pitch per groep van vier!</a:t>
            </a:r>
            <a:r>
              <a:rPr lang="en-US" sz="2000" b="0" i="0" dirty="0">
                <a:solidFill>
                  <a:srgbClr val="000000"/>
                </a:solidFill>
                <a:effectLst/>
                <a:latin typeface="Calibri" panose="020F0502020204030204" pitchFamily="34" charset="0"/>
              </a:rPr>
              <a:t>​</a:t>
            </a:r>
          </a:p>
          <a:p>
            <a:pPr algn="l" rtl="0" fontAlgn="base"/>
            <a:r>
              <a:rPr lang="en-US" sz="2000" dirty="0" err="1">
                <a:solidFill>
                  <a:srgbClr val="000000"/>
                </a:solidFill>
                <a:latin typeface="Calibri" panose="020F0502020204030204" pitchFamily="34" charset="0"/>
              </a:rPr>
              <a:t>Probeer</a:t>
            </a:r>
            <a:r>
              <a:rPr lang="en-US" sz="2000" dirty="0">
                <a:solidFill>
                  <a:srgbClr val="000000"/>
                </a:solidFill>
                <a:latin typeface="Calibri" panose="020F0502020204030204" pitchFamily="34" charset="0"/>
              </a:rPr>
              <a:t> de </a:t>
            </a:r>
            <a:r>
              <a:rPr lang="en-US" sz="2000" dirty="0" err="1">
                <a:solidFill>
                  <a:srgbClr val="000000"/>
                </a:solidFill>
                <a:latin typeface="Calibri" panose="020F0502020204030204" pitchFamily="34" charset="0"/>
              </a:rPr>
              <a:t>oplossing</a:t>
            </a:r>
            <a:r>
              <a:rPr lang="en-US" sz="2000" dirty="0">
                <a:solidFill>
                  <a:srgbClr val="000000"/>
                </a:solidFill>
                <a:latin typeface="Calibri" panose="020F0502020204030204" pitchFamily="34" charset="0"/>
              </a:rPr>
              <a:t> </a:t>
            </a:r>
            <a:r>
              <a:rPr lang="en-US" sz="2000" dirty="0" err="1">
                <a:solidFill>
                  <a:srgbClr val="000000"/>
                </a:solidFill>
                <a:latin typeface="Calibri" panose="020F0502020204030204" pitchFamily="34" charset="0"/>
              </a:rPr>
              <a:t>te</a:t>
            </a:r>
            <a:r>
              <a:rPr lang="en-US" sz="2000" dirty="0">
                <a:solidFill>
                  <a:srgbClr val="000000"/>
                </a:solidFill>
                <a:latin typeface="Calibri" panose="020F0502020204030204" pitchFamily="34" charset="0"/>
              </a:rPr>
              <a:t> </a:t>
            </a:r>
            <a:r>
              <a:rPr lang="en-US" sz="2000" dirty="0" err="1">
                <a:solidFill>
                  <a:srgbClr val="000000"/>
                </a:solidFill>
                <a:latin typeface="Calibri" panose="020F0502020204030204" pitchFamily="34" charset="0"/>
              </a:rPr>
              <a:t>verwoorden</a:t>
            </a:r>
            <a:r>
              <a:rPr lang="en-US" sz="2000" dirty="0">
                <a:solidFill>
                  <a:srgbClr val="000000"/>
                </a:solidFill>
                <a:latin typeface="Calibri" panose="020F0502020204030204" pitchFamily="34" charset="0"/>
              </a:rPr>
              <a:t> op </a:t>
            </a:r>
            <a:r>
              <a:rPr lang="en-US" sz="2000" dirty="0" err="1">
                <a:solidFill>
                  <a:srgbClr val="000000"/>
                </a:solidFill>
                <a:latin typeface="Calibri" panose="020F0502020204030204" pitchFamily="34" charset="0"/>
              </a:rPr>
              <a:t>een</a:t>
            </a:r>
            <a:r>
              <a:rPr lang="en-US" sz="2000" dirty="0">
                <a:solidFill>
                  <a:srgbClr val="000000"/>
                </a:solidFill>
                <a:latin typeface="Calibri" panose="020F0502020204030204" pitchFamily="34" charset="0"/>
              </a:rPr>
              <a:t> A4tje en lever </a:t>
            </a:r>
            <a:r>
              <a:rPr lang="en-US" sz="2000" dirty="0" err="1">
                <a:solidFill>
                  <a:srgbClr val="000000"/>
                </a:solidFill>
                <a:latin typeface="Calibri" panose="020F0502020204030204" pitchFamily="34" charset="0"/>
              </a:rPr>
              <a:t>dit</a:t>
            </a:r>
            <a:r>
              <a:rPr lang="en-US" sz="2000" dirty="0">
                <a:solidFill>
                  <a:srgbClr val="000000"/>
                </a:solidFill>
                <a:latin typeface="Calibri" panose="020F0502020204030204" pitchFamily="34" charset="0"/>
              </a:rPr>
              <a:t> A4tje in </a:t>
            </a:r>
            <a:r>
              <a:rPr lang="en-US" sz="2000" dirty="0" err="1">
                <a:solidFill>
                  <a:srgbClr val="000000"/>
                </a:solidFill>
                <a:latin typeface="Calibri" panose="020F0502020204030204" pitchFamily="34" charset="0"/>
              </a:rPr>
              <a:t>bij</a:t>
            </a:r>
            <a:r>
              <a:rPr lang="en-US" sz="2000" dirty="0">
                <a:solidFill>
                  <a:srgbClr val="000000"/>
                </a:solidFill>
                <a:latin typeface="Calibri" panose="020F0502020204030204" pitchFamily="34" charset="0"/>
              </a:rPr>
              <a:t> je </a:t>
            </a:r>
            <a:r>
              <a:rPr lang="en-US" sz="2000" dirty="0" err="1">
                <a:solidFill>
                  <a:srgbClr val="000000"/>
                </a:solidFill>
                <a:latin typeface="Calibri" panose="020F0502020204030204" pitchFamily="34" charset="0"/>
              </a:rPr>
              <a:t>presentatie</a:t>
            </a:r>
            <a:r>
              <a:rPr lang="en-US" sz="2000" dirty="0">
                <a:solidFill>
                  <a:srgbClr val="000000"/>
                </a:solidFill>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FF0000"/>
                </a:solidFill>
                <a:effectLst/>
                <a:latin typeface="Arial Black" panose="020B0A04020102020204" pitchFamily="34" charset="0"/>
              </a:rPr>
              <a:t>Cijfer: O (4), V (6), G (8) wordt meegenomen in beoordeling keuzeproject fase 1</a:t>
            </a:r>
            <a:r>
              <a:rPr lang="en-US" sz="2000" b="0" i="0" dirty="0">
                <a:solidFill>
                  <a:srgbClr val="FF0000"/>
                </a:solidFill>
                <a:effectLst/>
                <a:latin typeface="Arial Black" panose="020B0A04020102020204" pitchFamily="34" charset="0"/>
              </a:rPr>
              <a:t>​ en </a:t>
            </a:r>
            <a:r>
              <a:rPr lang="en-US" sz="2000" b="0" i="0" dirty="0" err="1">
                <a:solidFill>
                  <a:srgbClr val="FF0000"/>
                </a:solidFill>
                <a:effectLst/>
                <a:latin typeface="Arial Black" panose="020B0A04020102020204" pitchFamily="34" charset="0"/>
              </a:rPr>
              <a:t>keuze</a:t>
            </a:r>
            <a:r>
              <a:rPr lang="en-US" sz="2000" b="0" i="0" dirty="0">
                <a:solidFill>
                  <a:srgbClr val="FF0000"/>
                </a:solidFill>
                <a:effectLst/>
                <a:latin typeface="Arial Black" panose="020B0A04020102020204" pitchFamily="34" charset="0"/>
              </a:rPr>
              <a:t> project </a:t>
            </a:r>
            <a:r>
              <a:rPr lang="en-US" sz="2000" b="0" i="0" dirty="0" err="1">
                <a:solidFill>
                  <a:srgbClr val="FF0000"/>
                </a:solidFill>
                <a:effectLst/>
                <a:latin typeface="Arial Black" panose="020B0A04020102020204" pitchFamily="34" charset="0"/>
              </a:rPr>
              <a:t>fase</a:t>
            </a:r>
            <a:r>
              <a:rPr lang="en-US" sz="2000" b="0" i="0" dirty="0">
                <a:solidFill>
                  <a:srgbClr val="FF0000"/>
                </a:solidFill>
                <a:effectLst/>
                <a:latin typeface="Arial Black" panose="020B0A04020102020204" pitchFamily="34" charset="0"/>
              </a:rPr>
              <a:t> 2</a:t>
            </a:r>
          </a:p>
          <a:p>
            <a:r>
              <a:rPr lang="nl-NL" sz="2000" dirty="0">
                <a:solidFill>
                  <a:srgbClr val="FFC000"/>
                </a:solidFill>
                <a:latin typeface="Arial Black" panose="020B0A04020102020204" pitchFamily="34" charset="0"/>
              </a:rPr>
              <a:t>GEBRUIK TRIZ in de tweede fase!</a:t>
            </a:r>
          </a:p>
        </p:txBody>
      </p:sp>
    </p:spTree>
    <p:extLst>
      <p:ext uri="{BB962C8B-B14F-4D97-AF65-F5344CB8AC3E}">
        <p14:creationId xmlns:p14="http://schemas.microsoft.com/office/powerpoint/2010/main" val="57775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640910B-4A95-4C15-971E-0571F49D2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105" y="5157192"/>
            <a:ext cx="4242048" cy="2370244"/>
          </a:xfrm>
          <a:prstGeom prst="rect">
            <a:avLst/>
          </a:prstGeom>
        </p:spPr>
      </p:pic>
      <p:pic>
        <p:nvPicPr>
          <p:cNvPr id="7" name="Afbeelding 6">
            <a:extLst>
              <a:ext uri="{FF2B5EF4-FFF2-40B4-BE49-F238E27FC236}">
                <a16:creationId xmlns:a16="http://schemas.microsoft.com/office/drawing/2014/main" id="{7C15DBC1-D9CD-43FD-88B8-1DE18D7E00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1418" y="1700808"/>
            <a:ext cx="2790766" cy="2159521"/>
          </a:xfrm>
          <a:prstGeom prst="rect">
            <a:avLst/>
          </a:prstGeom>
        </p:spPr>
      </p:pic>
      <p:sp>
        <p:nvSpPr>
          <p:cNvPr id="2" name="Titel 1"/>
          <p:cNvSpPr>
            <a:spLocks noGrp="1"/>
          </p:cNvSpPr>
          <p:nvPr>
            <p:ph type="title"/>
          </p:nvPr>
        </p:nvSpPr>
        <p:spPr>
          <a:xfrm>
            <a:off x="457200" y="274638"/>
            <a:ext cx="8229600" cy="1570186"/>
          </a:xfrm>
        </p:spPr>
        <p:txBody>
          <a:bodyPr>
            <a:normAutofit fontScale="90000"/>
          </a:bodyPr>
          <a:lstStyle/>
          <a:p>
            <a:r>
              <a:rPr lang="nl-NL" sz="3600" dirty="0">
                <a:solidFill>
                  <a:srgbClr val="FF0000"/>
                </a:solidFill>
                <a:latin typeface="Arial Black" panose="020B0A04020102020204" pitchFamily="34" charset="0"/>
              </a:rPr>
              <a:t>Spelregels vaststellen teams.</a:t>
            </a:r>
            <a:br>
              <a:rPr lang="nl-NL" sz="3600" dirty="0">
                <a:solidFill>
                  <a:srgbClr val="FF0000"/>
                </a:solidFill>
                <a:latin typeface="Arial Black" panose="020B0A04020102020204" pitchFamily="34" charset="0"/>
              </a:rPr>
            </a:br>
            <a:r>
              <a:rPr lang="nl-NL" sz="3600" dirty="0">
                <a:solidFill>
                  <a:srgbClr val="FF0000"/>
                </a:solidFill>
                <a:latin typeface="Arial Black" panose="020B0A04020102020204" pitchFamily="34" charset="0"/>
              </a:rPr>
              <a:t>4 VWO (alternatieve aanpak is mogelijk)</a:t>
            </a:r>
          </a:p>
        </p:txBody>
      </p:sp>
      <p:sp>
        <p:nvSpPr>
          <p:cNvPr id="3" name="Tekstvak 2"/>
          <p:cNvSpPr txBox="1"/>
          <p:nvPr/>
        </p:nvSpPr>
        <p:spPr>
          <a:xfrm>
            <a:off x="457200" y="1988840"/>
            <a:ext cx="8703632" cy="4042326"/>
          </a:xfrm>
          <a:prstGeom prst="rect">
            <a:avLst/>
          </a:prstGeom>
          <a:noFill/>
        </p:spPr>
        <p:txBody>
          <a:bodyPr wrap="square" rtlCol="0">
            <a:spAutoFit/>
          </a:bodyPr>
          <a:lstStyle/>
          <a:p>
            <a:r>
              <a:rPr lang="nl-NL" dirty="0"/>
              <a:t>I.      Een team bestaat uit vier personen. Bij uitzondering uit drie.</a:t>
            </a:r>
          </a:p>
          <a:p>
            <a:pPr marL="400050" indent="-400050">
              <a:buAutoNum type="romanUcPeriod" startAt="2"/>
            </a:pPr>
            <a:r>
              <a:rPr lang="nl-NL" dirty="0"/>
              <a:t>Denk goed na over de competentie waaraan je wilt werken.</a:t>
            </a:r>
          </a:p>
          <a:p>
            <a:pPr marL="400050" indent="-400050">
              <a:buAutoNum type="romanUcPeriod" startAt="2"/>
            </a:pPr>
            <a:r>
              <a:rPr lang="nl-NL" dirty="0"/>
              <a:t>Hiervoor krijg je vijf minuten de tijd.</a:t>
            </a:r>
          </a:p>
          <a:p>
            <a:pPr marL="400050" indent="-400050">
              <a:buAutoNum type="romanUcPeriod" startAt="2"/>
            </a:pPr>
            <a:r>
              <a:rPr lang="nl-NL" dirty="0"/>
              <a:t>Je gaat naar beneden en probeert personen te ontdekken,</a:t>
            </a:r>
          </a:p>
          <a:p>
            <a:pPr marL="400050" indent="-400050"/>
            <a:r>
              <a:rPr lang="nl-NL" dirty="0"/>
              <a:t> die willen werken samen met jou.</a:t>
            </a:r>
          </a:p>
          <a:p>
            <a:pPr marL="400050" indent="-400050">
              <a:buAutoNum type="romanUcPeriod" startAt="5"/>
            </a:pPr>
            <a:r>
              <a:rPr lang="nl-NL" dirty="0"/>
              <a:t>Hiervoor krijg je ook vijf minuten de tijd.</a:t>
            </a:r>
          </a:p>
          <a:p>
            <a:pPr marL="400050" indent="-400050">
              <a:buAutoNum type="romanUcPeriod" startAt="5"/>
            </a:pPr>
            <a:r>
              <a:rPr lang="nl-NL" dirty="0"/>
              <a:t>Nu ga je teams samenstellen. De voorwaarde is dat wij voor alle teams een </a:t>
            </a:r>
          </a:p>
          <a:p>
            <a:pPr marL="400050" indent="-400050"/>
            <a:r>
              <a:rPr lang="nl-NL" dirty="0"/>
              <a:t>Leider/ leidster en een waarnemend leider/ leidster moeten hebben.</a:t>
            </a:r>
          </a:p>
          <a:p>
            <a:pPr marL="400050" indent="-400050">
              <a:buAutoNum type="romanUcPeriod" startAt="7"/>
            </a:pPr>
            <a:r>
              <a:rPr lang="nl-NL" dirty="0"/>
              <a:t>Hiervoor krijg je tien minuten de tijd.</a:t>
            </a:r>
          </a:p>
          <a:p>
            <a:pPr marL="400050" indent="-400050">
              <a:buAutoNum type="romanUcPeriod" startAt="7"/>
            </a:pPr>
            <a:r>
              <a:rPr lang="nl-NL" dirty="0"/>
              <a:t>Jullie mogen pas bovenkomen bij ons wanneer ALLE teams compleet zijn.</a:t>
            </a:r>
          </a:p>
          <a:p>
            <a:pPr marL="400050" indent="-400050">
              <a:buAutoNum type="romanUcPeriod" startAt="7"/>
            </a:pPr>
            <a:r>
              <a:rPr lang="nl-NL" dirty="0"/>
              <a:t>Indien er niet na een uur lestijd teams zijn geformeerd, bepalen de </a:t>
            </a:r>
          </a:p>
          <a:p>
            <a:pPr marL="400050" indent="-400050"/>
            <a:r>
              <a:rPr lang="nl-NL" dirty="0"/>
              <a:t>Kaarten de teamsamenstelling. (Laat het niet zo ver komen!).</a:t>
            </a:r>
          </a:p>
          <a:p>
            <a:pPr marL="400050" indent="-400050">
              <a:buAutoNum type="romanUcPeriod" startAt="10"/>
            </a:pPr>
            <a:r>
              <a:rPr lang="nl-NL" dirty="0"/>
              <a:t>Na het trekken van de kaarten en de dan bepaalde samenstelling van de teams</a:t>
            </a:r>
          </a:p>
          <a:p>
            <a:pPr marL="400050" indent="-400050"/>
            <a:r>
              <a:rPr lang="nl-NL" dirty="0"/>
              <a:t>Kan niet worden onderhandeld.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 name="Shape 49" descr="ANIM_619_Because___.jpg"/>
          <p:cNvPicPr preferRelativeResize="0"/>
          <p:nvPr/>
        </p:nvPicPr>
        <p:blipFill>
          <a:blip r:embed="rId2" cstate="print">
            <a:alphaModFix/>
          </a:blip>
          <a:stretch>
            <a:fillRect/>
          </a:stretch>
        </p:blipFill>
        <p:spPr>
          <a:xfrm>
            <a:off x="0" y="476672"/>
            <a:ext cx="9144000" cy="59766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024DC19-5FDD-4B35-9119-B26AA3D82677}"/>
              </a:ext>
            </a:extLst>
          </p:cNvPr>
          <p:cNvSpPr txBox="1"/>
          <p:nvPr/>
        </p:nvSpPr>
        <p:spPr>
          <a:xfrm>
            <a:off x="179512" y="1412776"/>
            <a:ext cx="8964488" cy="3754874"/>
          </a:xfrm>
          <a:prstGeom prst="rect">
            <a:avLst/>
          </a:prstGeom>
          <a:noFill/>
        </p:spPr>
        <p:txBody>
          <a:bodyPr wrap="square" rtlCol="0">
            <a:spAutoFit/>
          </a:bodyPr>
          <a:lstStyle/>
          <a:p>
            <a:pPr>
              <a:spcAft>
                <a:spcPts val="1800"/>
              </a:spcAft>
            </a:pP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In dit artikel wordt de </a:t>
            </a:r>
            <a:r>
              <a:rPr lang="nl-NL" sz="18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TRIZ methode</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ontwikkeld door </a:t>
            </a:r>
            <a:r>
              <a:rPr lang="nl-NL" sz="1800" b="1"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Genrich</a:t>
            </a:r>
            <a:r>
              <a:rPr lang="nl-NL" sz="18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1800" b="1"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Altshuller</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praktisch uitgelegd. Na het lezen begrijp je de basis van deze krachtige </a:t>
            </a:r>
            <a:r>
              <a:rPr lang="nl-NL" sz="18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probleem oplossing</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methode.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nl-NL" sz="1800" b="1" dirty="0">
                <a:solidFill>
                  <a:srgbClr val="212121"/>
                </a:solidFill>
                <a:effectLst/>
                <a:latin typeface="Arial Black" panose="020B0A04020102020204" pitchFamily="34" charset="0"/>
                <a:ea typeface="Times New Roman" panose="02020603050405020304" pitchFamily="18" charset="0"/>
                <a:cs typeface="Times New Roman" panose="02020603050405020304" pitchFamily="18" charset="0"/>
              </a:rPr>
              <a:t>Wat is de TRIZ methode</a:t>
            </a:r>
            <a:endParaRPr lang="nl-NL" sz="1800" dirty="0">
              <a:effectLst/>
              <a:latin typeface="Arial Black" panose="020B0A04020102020204" pitchFamily="34" charset="0"/>
              <a:ea typeface="Calibri" panose="020F0502020204030204" pitchFamily="34" charset="0"/>
              <a:cs typeface="Times New Roman" panose="02020603050405020304" pitchFamily="18" charset="0"/>
            </a:endParaRPr>
          </a:p>
          <a:p>
            <a:pPr>
              <a:spcAft>
                <a:spcPts val="1800"/>
              </a:spcAft>
            </a:pP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In de jaren tachtig ontwikkelde de Russisch ingenieur </a:t>
            </a:r>
            <a:r>
              <a:rPr lang="nl-NL"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Genrich</a:t>
            </a:r>
            <a:r>
              <a:rPr lang="nl-NL" sz="1800" u="none" strike="noStrike" dirty="0">
                <a:effectLst/>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nl-NL"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Altshuller</a:t>
            </a:r>
            <a:r>
              <a:rPr lang="nl-NL" sz="18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de TRIZ methode, wat staat voor: “</a:t>
            </a:r>
            <a:r>
              <a:rPr lang="nl-NL" sz="18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Teorya</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18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Resheniya</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18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Izobreatatelskikh</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1800"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Zadatch</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De letterlijke vertaling is de theorie van vindingrijke </a:t>
            </a:r>
            <a:r>
              <a:rPr lang="nl-NL" sz="18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probleemoplossing</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De belangrijkste uitkomst van het onderzoek was, dat de evolutie van technologische vooruitgang volgens een aantal voorspelbare patronen verloopt. In Nederland is TRIZ een redelijk onbekende methode. Het is een innovatieve manier om naar oplossingen en problemen te kijken.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ekstvak 3">
            <a:extLst>
              <a:ext uri="{FF2B5EF4-FFF2-40B4-BE49-F238E27FC236}">
                <a16:creationId xmlns:a16="http://schemas.microsoft.com/office/drawing/2014/main" id="{F4A7ACB4-DAAD-45FB-BB6E-FCC29CD07FA2}"/>
              </a:ext>
            </a:extLst>
          </p:cNvPr>
          <p:cNvSpPr txBox="1"/>
          <p:nvPr/>
        </p:nvSpPr>
        <p:spPr>
          <a:xfrm>
            <a:off x="251520" y="332656"/>
            <a:ext cx="8640960" cy="584775"/>
          </a:xfrm>
          <a:prstGeom prst="rect">
            <a:avLst/>
          </a:prstGeom>
          <a:noFill/>
        </p:spPr>
        <p:txBody>
          <a:bodyPr wrap="square" rtlCol="0">
            <a:spAutoFit/>
          </a:bodyPr>
          <a:lstStyle/>
          <a:p>
            <a:r>
              <a:rPr lang="nl-NL" sz="3200" dirty="0">
                <a:latin typeface="Arial Black" panose="020B0A04020102020204" pitchFamily="34" charset="0"/>
              </a:rPr>
              <a:t>Probleem oplossingen voor alles……..</a:t>
            </a:r>
          </a:p>
        </p:txBody>
      </p:sp>
      <p:pic>
        <p:nvPicPr>
          <p:cNvPr id="7" name="Afbeelding 6">
            <a:extLst>
              <a:ext uri="{FF2B5EF4-FFF2-40B4-BE49-F238E27FC236}">
                <a16:creationId xmlns:a16="http://schemas.microsoft.com/office/drawing/2014/main" id="{B8E0CE10-2A88-4B7C-B0C8-ACDCAB409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241" y="4604812"/>
            <a:ext cx="4788024" cy="2253188"/>
          </a:xfrm>
          <a:prstGeom prst="rect">
            <a:avLst/>
          </a:prstGeom>
        </p:spPr>
      </p:pic>
      <p:pic>
        <p:nvPicPr>
          <p:cNvPr id="9" name="Afbeelding 8">
            <a:extLst>
              <a:ext uri="{FF2B5EF4-FFF2-40B4-BE49-F238E27FC236}">
                <a16:creationId xmlns:a16="http://schemas.microsoft.com/office/drawing/2014/main" id="{73D75AC7-F446-492E-B9DD-C1176378B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238" y="4560179"/>
            <a:ext cx="1796335" cy="2253188"/>
          </a:xfrm>
          <a:prstGeom prst="rect">
            <a:avLst/>
          </a:prstGeom>
        </p:spPr>
      </p:pic>
      <p:pic>
        <p:nvPicPr>
          <p:cNvPr id="11" name="Afbeelding 10">
            <a:extLst>
              <a:ext uri="{FF2B5EF4-FFF2-40B4-BE49-F238E27FC236}">
                <a16:creationId xmlns:a16="http://schemas.microsoft.com/office/drawing/2014/main" id="{EC0481D1-19F6-4752-A3F8-D0A25C0C04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70" y="4560179"/>
            <a:ext cx="1512168" cy="2258742"/>
          </a:xfrm>
          <a:prstGeom prst="rect">
            <a:avLst/>
          </a:prstGeom>
        </p:spPr>
      </p:pic>
    </p:spTree>
    <p:extLst>
      <p:ext uri="{BB962C8B-B14F-4D97-AF65-F5344CB8AC3E}">
        <p14:creationId xmlns:p14="http://schemas.microsoft.com/office/powerpoint/2010/main" val="45109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200"/>
          </a:xfrm>
          <a:prstGeom prst="rect">
            <a:avLst/>
          </a:prstGeom>
        </p:spPr>
        <p:txBody>
          <a:bodyPr wrap="square" lIns="91425" tIns="91425" rIns="91425" bIns="91425" anchor="b" anchorCtr="0">
            <a:noAutofit/>
          </a:bodyPr>
          <a:lstStyle/>
          <a:p>
            <a:pPr lvl="0" algn="ctr" rtl="0">
              <a:spcBef>
                <a:spcPts val="0"/>
              </a:spcBef>
              <a:buNone/>
            </a:pPr>
            <a:r>
              <a:rPr lang="nl" dirty="0">
                <a:latin typeface="Arial Black" panose="020B0A04020102020204" pitchFamily="34" charset="0"/>
              </a:rPr>
              <a:t>Intro TRIZ</a:t>
            </a:r>
          </a:p>
        </p:txBody>
      </p:sp>
      <p:pic>
        <p:nvPicPr>
          <p:cNvPr id="42" name="Shape 42" descr="ANIM_619_Free_association_1_____Copy_.jpg"/>
          <p:cNvPicPr preferRelativeResize="0"/>
          <p:nvPr/>
        </p:nvPicPr>
        <p:blipFill>
          <a:blip r:embed="rId3" cstate="print">
            <a:alphaModFix/>
          </a:blip>
          <a:stretch>
            <a:fillRect/>
          </a:stretch>
        </p:blipFill>
        <p:spPr>
          <a:xfrm>
            <a:off x="152401" y="1261701"/>
            <a:ext cx="9028051" cy="5393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29D741A-BBEF-446F-8C9A-23BCFB9F6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48" y="1146237"/>
            <a:ext cx="8521503" cy="4565526"/>
          </a:xfrm>
          <a:prstGeom prst="rect">
            <a:avLst/>
          </a:prstGeom>
        </p:spPr>
      </p:pic>
    </p:spTree>
    <p:extLst>
      <p:ext uri="{BB962C8B-B14F-4D97-AF65-F5344CB8AC3E}">
        <p14:creationId xmlns:p14="http://schemas.microsoft.com/office/powerpoint/2010/main" val="234596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392916C-EC67-4B26-AACE-5948D27EE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286000"/>
            <a:ext cx="8890000" cy="4572000"/>
          </a:xfrm>
          <a:prstGeom prst="rect">
            <a:avLst/>
          </a:prstGeom>
        </p:spPr>
      </p:pic>
      <p:sp>
        <p:nvSpPr>
          <p:cNvPr id="4" name="Pijl: omlaag 3">
            <a:extLst>
              <a:ext uri="{FF2B5EF4-FFF2-40B4-BE49-F238E27FC236}">
                <a16:creationId xmlns:a16="http://schemas.microsoft.com/office/drawing/2014/main" id="{5CAF5AD8-6747-4E51-9872-4F2FCE1656C4}"/>
              </a:ext>
            </a:extLst>
          </p:cNvPr>
          <p:cNvSpPr/>
          <p:nvPr/>
        </p:nvSpPr>
        <p:spPr>
          <a:xfrm>
            <a:off x="611560" y="44624"/>
            <a:ext cx="4445072" cy="2241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554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A8EDB32-E76E-4953-BCF5-0FAE00FF746B}"/>
              </a:ext>
            </a:extLst>
          </p:cNvPr>
          <p:cNvSpPr txBox="1"/>
          <p:nvPr/>
        </p:nvSpPr>
        <p:spPr>
          <a:xfrm>
            <a:off x="251520" y="548680"/>
            <a:ext cx="8640960" cy="5093702"/>
          </a:xfrm>
          <a:prstGeom prst="rect">
            <a:avLst/>
          </a:prstGeom>
          <a:noFill/>
        </p:spPr>
        <p:txBody>
          <a:bodyPr wrap="square" rtlCol="0">
            <a:spAutoFit/>
          </a:bodyPr>
          <a:lstStyle/>
          <a:p>
            <a:pPr>
              <a:spcAft>
                <a:spcPts val="1200"/>
              </a:spcAft>
            </a:pPr>
            <a:r>
              <a:rPr lang="nl-NL" sz="3200" b="1" dirty="0">
                <a:solidFill>
                  <a:srgbClr val="212121"/>
                </a:solidFill>
                <a:effectLst/>
                <a:latin typeface="Arial Black" panose="020B0A04020102020204" pitchFamily="34" charset="0"/>
                <a:ea typeface="Times New Roman" panose="02020603050405020304" pitchFamily="18" charset="0"/>
                <a:cs typeface="Times New Roman" panose="02020603050405020304" pitchFamily="18" charset="0"/>
              </a:rPr>
              <a:t>Universeel toepasbaar </a:t>
            </a:r>
            <a:endParaRPr lang="nl-NL" sz="3200" dirty="0">
              <a:effectLst/>
              <a:latin typeface="Arial Black" panose="020B0A04020102020204" pitchFamily="34" charset="0"/>
              <a:ea typeface="Calibri" panose="020F0502020204030204" pitchFamily="34" charset="0"/>
              <a:cs typeface="Times New Roman" panose="02020603050405020304" pitchFamily="18" charset="0"/>
            </a:endParaRPr>
          </a:p>
          <a:p>
            <a:pPr>
              <a:spcAft>
                <a:spcPts val="1200"/>
              </a:spcAft>
            </a:pP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De TRIZ methode gaat uit van </a:t>
            </a:r>
            <a:r>
              <a:rPr lang="nl-NL" sz="2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Geen toeval</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Als patentonderzoeker weigerde </a:t>
            </a:r>
            <a:r>
              <a:rPr lang="nl-NL"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Genrich</a:t>
            </a:r>
            <a:r>
              <a:rPr lang="nl-NL" sz="1800" u="none" strike="noStrike" dirty="0">
                <a:effectLst/>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nl-NL" sz="1800" u="none" strike="noStrike" dirty="0" err="1">
                <a:effectLst/>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Altshuller</a:t>
            </a:r>
            <a:r>
              <a:rPr lang="nl-NL" sz="1800" dirty="0">
                <a:effectLst/>
                <a:latin typeface="Arial" panose="020B0604020202020204" pitchFamily="34" charset="0"/>
                <a:ea typeface="Times New Roman" panose="02020603050405020304" pitchFamily="18" charset="0"/>
                <a:cs typeface="Times New Roman" panose="02020603050405020304" pitchFamily="18" charset="0"/>
              </a:rPr>
              <a:t> </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te accepteren dat uitvindingen en creativiteit uitkomsten waren van </a:t>
            </a:r>
            <a:r>
              <a:rPr lang="nl-NL" sz="18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willekeur of toeval</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Zijn doel was een standaardproces te ontwikkelen voor succesvolle vernieuwingen of innovaties. Zo kwam hij er achter dat 98% van de patenten gebaseerd was op de toepassing van een al bekend concept. Slechts de overgebleven 2% van deze patenten waren radicale vernieuwingen.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b="1"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I</a:t>
            </a:r>
            <a:r>
              <a:rPr lang="nl-NL" sz="18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nnovatieprincipes en –processen</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die universeel toepasbaar zijn. Grote multinationals als Hewlett-Packard, Boeing en Samsung gebruiken de TRIZ methode al decennia lang om betere producten te ontwerpen, processen te optimaliseren en trends en ontwikkelingen in de markt beter te begrijpen en voor te stellen. De TRIZ methode is daarmee uitgegroeid tot een verzameling van inventieve concepten, tools en processen die vaak gebruikt worden om moeilijke problemen op te lossen.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738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BE69175-F7D3-40A3-B952-45D3B2D3ED8F}"/>
              </a:ext>
            </a:extLst>
          </p:cNvPr>
          <p:cNvSpPr txBox="1"/>
          <p:nvPr/>
        </p:nvSpPr>
        <p:spPr>
          <a:xfrm>
            <a:off x="467544" y="476672"/>
            <a:ext cx="8424936" cy="3939540"/>
          </a:xfrm>
          <a:prstGeom prst="rect">
            <a:avLst/>
          </a:prstGeom>
          <a:noFill/>
        </p:spPr>
        <p:txBody>
          <a:bodyPr wrap="square" rtlCol="0">
            <a:spAutoFit/>
          </a:bodyPr>
          <a:lstStyle/>
          <a:p>
            <a:pPr>
              <a:spcAft>
                <a:spcPts val="1200"/>
              </a:spcAft>
            </a:pPr>
            <a:r>
              <a:rPr lang="nl-NL" sz="3200" b="1" dirty="0">
                <a:solidFill>
                  <a:srgbClr val="212121"/>
                </a:solidFill>
                <a:effectLst/>
                <a:latin typeface="Arial Black" panose="020B0A04020102020204" pitchFamily="34" charset="0"/>
                <a:ea typeface="Times New Roman" panose="02020603050405020304" pitchFamily="18" charset="0"/>
                <a:cs typeface="Times New Roman" panose="02020603050405020304" pitchFamily="18" charset="0"/>
              </a:rPr>
              <a:t>Basis principes</a:t>
            </a:r>
            <a:endParaRPr lang="nl-NL" sz="3200" dirty="0">
              <a:effectLst/>
              <a:latin typeface="Arial Black" panose="020B0A04020102020204" pitchFamily="34" charset="0"/>
              <a:ea typeface="Calibri" panose="020F0502020204030204" pitchFamily="34" charset="0"/>
              <a:cs typeface="Times New Roman" panose="02020603050405020304" pitchFamily="18" charset="0"/>
            </a:endParaRPr>
          </a:p>
          <a:p>
            <a:pPr>
              <a:spcAft>
                <a:spcPts val="1800"/>
              </a:spcAft>
            </a:pP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Om tot verbetering te komen is de TRIZ methode gericht op 5 basisprincipes en maar liefst 40 inventieve principes. De TRIZ methode dwingt om op een andere manier naar problemen te kijken.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nl-NL" sz="2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1. het ideale eindresultaat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8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Out of </a:t>
            </a:r>
            <a:r>
              <a:rPr lang="nl-NL" sz="1800" b="1" dirty="0" err="1">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the</a:t>
            </a:r>
            <a:r>
              <a:rPr lang="nl-NL" sz="18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box </a:t>
            </a: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denken is een goed principe om tot een ideaal eindresultaat te komen. De TRIZ methode stimuleert om niet te snel tevreden zijn met de gevonden oplossingen, maar altijd open te staan voor nog betere ideeën.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pic>
        <p:nvPicPr>
          <p:cNvPr id="4" name="Afbeelding 3">
            <a:extLst>
              <a:ext uri="{FF2B5EF4-FFF2-40B4-BE49-F238E27FC236}">
                <a16:creationId xmlns:a16="http://schemas.microsoft.com/office/drawing/2014/main" id="{DFFDC299-0C2F-4AC6-8C35-0AAB75FE7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825044"/>
            <a:ext cx="5544616" cy="2772308"/>
          </a:xfrm>
          <a:prstGeom prst="rect">
            <a:avLst/>
          </a:prstGeom>
        </p:spPr>
      </p:pic>
    </p:spTree>
    <p:extLst>
      <p:ext uri="{BB962C8B-B14F-4D97-AF65-F5344CB8AC3E}">
        <p14:creationId xmlns:p14="http://schemas.microsoft.com/office/powerpoint/2010/main" val="263914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33B17AC9-8F00-4D39-BF47-1948E840BCA4}"/>
              </a:ext>
            </a:extLst>
          </p:cNvPr>
          <p:cNvSpPr txBox="1"/>
          <p:nvPr/>
        </p:nvSpPr>
        <p:spPr>
          <a:xfrm>
            <a:off x="467544" y="548680"/>
            <a:ext cx="8424936" cy="6709529"/>
          </a:xfrm>
          <a:prstGeom prst="rect">
            <a:avLst/>
          </a:prstGeom>
          <a:noFill/>
        </p:spPr>
        <p:txBody>
          <a:bodyPr wrap="square" rtlCol="0">
            <a:spAutoFit/>
          </a:bodyPr>
          <a:lstStyle/>
          <a:p>
            <a:pPr>
              <a:spcAft>
                <a:spcPts val="1200"/>
              </a:spcAft>
            </a:pPr>
            <a:r>
              <a:rPr lang="nl-NL" sz="2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 minder is meer</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Er hoeft niet altijd veel geld geïnvesteerd te worden om tot het beste idee te komen. Innoveren kan ook met bestaand materiaal en soms ligt de oplossing heel dichtbij.</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nl-NL" sz="2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3. oplossingen bestaan al</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De TRIZ methode helpt problemen te definiëren in termen van veelgebruikte en algemene principes, waardoor het mogelijk wordt te zoeken naar oplossingen buiten het eigen vakgebied.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nl-NL" sz="2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4. op zoek naar fundamentele tegenstellingen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Innoveren is gelijk aan het oplossen van problemen, die veelal bestaan uit tegenstellingen. Wanneer deze tegenstelling gedefinieerd wordt, dan is de oplossing nabij.</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nl-NL" sz="24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5. lijnen van evolutie</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r>
              <a:rPr lang="nl-NL"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Systemen evolueren niet willekeurig. Er zijn vaste patronen die de evolutie van technologie voorspelbaar maken.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Tree>
    <p:extLst>
      <p:ext uri="{BB962C8B-B14F-4D97-AF65-F5344CB8AC3E}">
        <p14:creationId xmlns:p14="http://schemas.microsoft.com/office/powerpoint/2010/main" val="2923854413"/>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47336DD55C734DAAB89E9BD8A297A4" ma:contentTypeVersion="11" ma:contentTypeDescription="Create a new document." ma:contentTypeScope="" ma:versionID="df30f30fb7771f729471ddc30869a5d6">
  <xsd:schema xmlns:xsd="http://www.w3.org/2001/XMLSchema" xmlns:xs="http://www.w3.org/2001/XMLSchema" xmlns:p="http://schemas.microsoft.com/office/2006/metadata/properties" xmlns:ns3="1d5388b5-b3f1-48ca-b2f0-af08f64fa564" xmlns:ns4="e900f301-791a-44c9-9b49-1f273da0ae8f" targetNamespace="http://schemas.microsoft.com/office/2006/metadata/properties" ma:root="true" ma:fieldsID="13eb83353e3fb0466677d6299bff81a9" ns3:_="" ns4:_="">
    <xsd:import namespace="1d5388b5-b3f1-48ca-b2f0-af08f64fa564"/>
    <xsd:import namespace="e900f301-791a-44c9-9b49-1f273da0ae8f"/>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DateTaken" minOccurs="0"/>
                <xsd:element ref="ns4:MediaServiceOCR" minOccurs="0"/>
                <xsd:element ref="ns3:SharedWithDetails" minOccurs="0"/>
                <xsd:element ref="ns4:MediaServiceGenerationTime" minOccurs="0"/>
                <xsd:element ref="ns4:MediaServiceEventHashCode" minOccurs="0"/>
                <xsd:element ref="ns4:MediaServiceLocation"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5388b5-b3f1-48ca-b2f0-af08f64fa56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0f301-791a-44c9-9b49-1f273da0ae8f"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ECE288-8F2E-4251-91B3-0BAF9E95F1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5388b5-b3f1-48ca-b2f0-af08f64fa564"/>
    <ds:schemaRef ds:uri="e900f301-791a-44c9-9b49-1f273da0ae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97F97-B936-44EC-9EC1-D5D9CE0C8AD6}">
  <ds:schemaRefs>
    <ds:schemaRef ds:uri="http://schemas.microsoft.com/sharepoint/v3/contenttype/forms"/>
  </ds:schemaRefs>
</ds:datastoreItem>
</file>

<file path=customXml/itemProps3.xml><?xml version="1.0" encoding="utf-8"?>
<ds:datastoreItem xmlns:ds="http://schemas.openxmlformats.org/officeDocument/2006/customXml" ds:itemID="{FFADDCF4-CDE1-4F86-B489-094DDFDAB78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452</TotalTime>
  <Words>2575</Words>
  <Application>Microsoft Office PowerPoint</Application>
  <PresentationFormat>Diavoorstelling (4:3)</PresentationFormat>
  <Paragraphs>150</Paragraphs>
  <Slides>28</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Arial</vt:lpstr>
      <vt:lpstr>Arial Black</vt:lpstr>
      <vt:lpstr>Calibri</vt:lpstr>
      <vt:lpstr>Calibri Light</vt:lpstr>
      <vt:lpstr>Segoe UI</vt:lpstr>
      <vt:lpstr>Office-thema</vt:lpstr>
      <vt:lpstr>24 augustus 2020 Introductie End &amp; Ype</vt:lpstr>
      <vt:lpstr>TRIZ 40</vt:lpstr>
      <vt:lpstr>PowerPoint-presentatie</vt:lpstr>
      <vt:lpstr>Intro TRIZ</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Triz voor brains</vt:lpstr>
      <vt:lpstr>Spelregels vaststellen teams. 4 VWO (alternatieve aanpak is mogelijk)</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september 2017</dc:title>
  <dc:creator>Gebruiker</dc:creator>
  <cp:lastModifiedBy>Ende, M.G.M. van den (Mariëlle)</cp:lastModifiedBy>
  <cp:revision>32</cp:revision>
  <dcterms:created xsi:type="dcterms:W3CDTF">2017-09-07T20:48:43Z</dcterms:created>
  <dcterms:modified xsi:type="dcterms:W3CDTF">2020-08-23T12:44:16Z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0x0101009847336DD55C734DAAB89E9BD8A297A4</vt:lpwstr>
  </property>
</Properties>
</file>