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63" r:id="rId8"/>
    <p:sldId id="259" r:id="rId9"/>
    <p:sldId id="260" r:id="rId10"/>
    <p:sldId id="261" r:id="rId11"/>
    <p:sldId id="262" r:id="rId12"/>
    <p:sldId id="264" r:id="rId13"/>
    <p:sldId id="265" r:id="rId14"/>
    <p:sldId id="266" r:id="rId15"/>
    <p:sldId id="267" r:id="rId16"/>
    <p:sldId id="268" r:id="rId17"/>
    <p:sldId id="273" r:id="rId18"/>
    <p:sldId id="271" r:id="rId19"/>
    <p:sldId id="272" r:id="rId20"/>
    <p:sldId id="274" r:id="rId21"/>
    <p:sldId id="275" r:id="rId22"/>
    <p:sldId id="276"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49" autoAdjust="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16:37:04.778"/>
    </inkml:context>
    <inkml:brush xml:id="br0">
      <inkml:brushProperty name="width" value="0.05" units="cm"/>
      <inkml:brushProperty name="height" value="0.05" units="cm"/>
    </inkml:brush>
  </inkml:definitions>
  <inkml:trace contextRef="#ctx0" brushRef="#br0">0 0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4/7/2024</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‹nr.›</a:t>
            </a:fld>
            <a:endParaRPr lang="en-US"/>
          </a:p>
        </p:txBody>
      </p:sp>
    </p:spTree>
    <p:extLst>
      <p:ext uri="{BB962C8B-B14F-4D97-AF65-F5344CB8AC3E}">
        <p14:creationId xmlns:p14="http://schemas.microsoft.com/office/powerpoint/2010/main" val="626819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4/7/2024</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‹nr.›</a:t>
            </a:fld>
            <a:endParaRPr lang="en-US"/>
          </a:p>
        </p:txBody>
      </p:sp>
    </p:spTree>
    <p:extLst>
      <p:ext uri="{BB962C8B-B14F-4D97-AF65-F5344CB8AC3E}">
        <p14:creationId xmlns:p14="http://schemas.microsoft.com/office/powerpoint/2010/main" val="206617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4/7/2024</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‹nr.›</a:t>
            </a:fld>
            <a:endParaRPr lang="en-US"/>
          </a:p>
        </p:txBody>
      </p:sp>
    </p:spTree>
    <p:extLst>
      <p:ext uri="{BB962C8B-B14F-4D97-AF65-F5344CB8AC3E}">
        <p14:creationId xmlns:p14="http://schemas.microsoft.com/office/powerpoint/2010/main" val="190994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4/7/2024</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‹nr.›</a:t>
            </a:fld>
            <a:endParaRPr lang="en-US"/>
          </a:p>
        </p:txBody>
      </p:sp>
    </p:spTree>
    <p:extLst>
      <p:ext uri="{BB962C8B-B14F-4D97-AF65-F5344CB8AC3E}">
        <p14:creationId xmlns:p14="http://schemas.microsoft.com/office/powerpoint/2010/main" val="3771993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4/7/2024</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‹nr.›</a:t>
            </a:fld>
            <a:endParaRPr lang="en-US"/>
          </a:p>
        </p:txBody>
      </p:sp>
    </p:spTree>
    <p:extLst>
      <p:ext uri="{BB962C8B-B14F-4D97-AF65-F5344CB8AC3E}">
        <p14:creationId xmlns:p14="http://schemas.microsoft.com/office/powerpoint/2010/main" val="1308163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4/7/2024</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‹nr.›</a:t>
            </a:fld>
            <a:endParaRPr lang="en-US"/>
          </a:p>
        </p:txBody>
      </p:sp>
    </p:spTree>
    <p:extLst>
      <p:ext uri="{BB962C8B-B14F-4D97-AF65-F5344CB8AC3E}">
        <p14:creationId xmlns:p14="http://schemas.microsoft.com/office/powerpoint/2010/main" val="165439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4/7/2024</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‹nr.›</a:t>
            </a:fld>
            <a:endParaRPr lang="en-US"/>
          </a:p>
        </p:txBody>
      </p:sp>
    </p:spTree>
    <p:extLst>
      <p:ext uri="{BB962C8B-B14F-4D97-AF65-F5344CB8AC3E}">
        <p14:creationId xmlns:p14="http://schemas.microsoft.com/office/powerpoint/2010/main" val="132903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4/7/2024</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‹nr.›</a:t>
            </a:fld>
            <a:endParaRPr lang="en-US"/>
          </a:p>
        </p:txBody>
      </p:sp>
    </p:spTree>
    <p:extLst>
      <p:ext uri="{BB962C8B-B14F-4D97-AF65-F5344CB8AC3E}">
        <p14:creationId xmlns:p14="http://schemas.microsoft.com/office/powerpoint/2010/main" val="451817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4/7/2024</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‹nr.›</a:t>
            </a:fld>
            <a:endParaRPr lang="en-US"/>
          </a:p>
        </p:txBody>
      </p:sp>
    </p:spTree>
    <p:extLst>
      <p:ext uri="{BB962C8B-B14F-4D97-AF65-F5344CB8AC3E}">
        <p14:creationId xmlns:p14="http://schemas.microsoft.com/office/powerpoint/2010/main" val="315048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4/7/2024</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‹nr.›</a:t>
            </a:fld>
            <a:endParaRPr lang="en-US"/>
          </a:p>
        </p:txBody>
      </p:sp>
    </p:spTree>
    <p:extLst>
      <p:ext uri="{BB962C8B-B14F-4D97-AF65-F5344CB8AC3E}">
        <p14:creationId xmlns:p14="http://schemas.microsoft.com/office/powerpoint/2010/main" val="1397311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4/7/2024</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‹nr.›</a:t>
            </a:fld>
            <a:endParaRPr lang="en-US"/>
          </a:p>
        </p:txBody>
      </p:sp>
    </p:spTree>
    <p:extLst>
      <p:ext uri="{BB962C8B-B14F-4D97-AF65-F5344CB8AC3E}">
        <p14:creationId xmlns:p14="http://schemas.microsoft.com/office/powerpoint/2010/main" val="94692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alpha val="55000"/>
              </a:schemeClr>
            </a:gs>
            <a:gs pos="48000">
              <a:srgbClr val="CCECFF"/>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4/7/2024</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‹nr.›</a:t>
            </a:fld>
            <a:endParaRPr lang="en-US"/>
          </a:p>
        </p:txBody>
      </p:sp>
    </p:spTree>
    <p:extLst>
      <p:ext uri="{BB962C8B-B14F-4D97-AF65-F5344CB8AC3E}">
        <p14:creationId xmlns:p14="http://schemas.microsoft.com/office/powerpoint/2010/main" val="368632801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estiny170.cms.webnode.nl/"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groepswebsite-periode-27.webnode.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ustomXml" Target="../ink/ink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768F94E-2BF1-56A5-87AC-0C4270793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olvende 3D-kunst">
            <a:extLst>
              <a:ext uri="{FF2B5EF4-FFF2-40B4-BE49-F238E27FC236}">
                <a16:creationId xmlns:a16="http://schemas.microsoft.com/office/drawing/2014/main" id="{850144E7-2194-0E2B-6320-9B6776301456}"/>
              </a:ext>
            </a:extLst>
          </p:cNvPr>
          <p:cNvPicPr>
            <a:picLocks noChangeAspect="1"/>
          </p:cNvPicPr>
          <p:nvPr/>
        </p:nvPicPr>
        <p:blipFill rotWithShape="1">
          <a:blip r:embed="rId2"/>
          <a:srcRect t="12643" b="14777"/>
          <a:stretch/>
        </p:blipFill>
        <p:spPr>
          <a:xfrm>
            <a:off x="20" y="10"/>
            <a:ext cx="12191979" cy="6857990"/>
          </a:xfrm>
          <a:prstGeom prst="rect">
            <a:avLst/>
          </a:prstGeom>
        </p:spPr>
      </p:pic>
      <p:sp>
        <p:nvSpPr>
          <p:cNvPr id="18" name="Freeform: Shape 17">
            <a:extLst>
              <a:ext uri="{FF2B5EF4-FFF2-40B4-BE49-F238E27FC236}">
                <a16:creationId xmlns:a16="http://schemas.microsoft.com/office/drawing/2014/main" id="{393D8CD4-7FBE-9118-0CEB-9C1A2FA6AE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40000" flipV="1">
            <a:off x="-20219" y="-65315"/>
            <a:ext cx="7557315" cy="3771957"/>
          </a:xfrm>
          <a:custGeom>
            <a:avLst/>
            <a:gdLst>
              <a:gd name="connsiteX0" fmla="*/ 52567 w 7557315"/>
              <a:gd name="connsiteY0" fmla="*/ 3771957 h 3771957"/>
              <a:gd name="connsiteX1" fmla="*/ 7557315 w 7557315"/>
              <a:gd name="connsiteY1" fmla="*/ 3640961 h 3771957"/>
              <a:gd name="connsiteX2" fmla="*/ 3406126 w 7557315"/>
              <a:gd name="connsiteY2" fmla="*/ 499129 h 3771957"/>
              <a:gd name="connsiteX3" fmla="*/ 3350264 w 7557315"/>
              <a:gd name="connsiteY3" fmla="*/ 459014 h 3771957"/>
              <a:gd name="connsiteX4" fmla="*/ 1923366 w 7557315"/>
              <a:gd name="connsiteY4" fmla="*/ 763 h 3771957"/>
              <a:gd name="connsiteX5" fmla="*/ 1768756 w 7557315"/>
              <a:gd name="connsiteY5" fmla="*/ 1549 h 3771957"/>
              <a:gd name="connsiteX6" fmla="*/ 144811 w 7557315"/>
              <a:gd name="connsiteY6" fmla="*/ 625253 h 3771957"/>
              <a:gd name="connsiteX7" fmla="*/ 0 w 7557315"/>
              <a:gd name="connsiteY7" fmla="*/ 760395 h 377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315" h="3771957">
                <a:moveTo>
                  <a:pt x="52567" y="3771957"/>
                </a:moveTo>
                <a:lnTo>
                  <a:pt x="7557315" y="3640961"/>
                </a:lnTo>
                <a:lnTo>
                  <a:pt x="3406126" y="499129"/>
                </a:lnTo>
                <a:lnTo>
                  <a:pt x="3350264" y="459014"/>
                </a:lnTo>
                <a:cubicBezTo>
                  <a:pt x="2914482" y="162529"/>
                  <a:pt x="2418440" y="12600"/>
                  <a:pt x="1923366" y="763"/>
                </a:cubicBezTo>
                <a:cubicBezTo>
                  <a:pt x="1871795" y="-470"/>
                  <a:pt x="1820236" y="-206"/>
                  <a:pt x="1768756" y="1549"/>
                </a:cubicBezTo>
                <a:cubicBezTo>
                  <a:pt x="1183172" y="21502"/>
                  <a:pt x="607903" y="234096"/>
                  <a:pt x="144811" y="625253"/>
                </a:cubicBezTo>
                <a:lnTo>
                  <a:pt x="0" y="760395"/>
                </a:lnTo>
                <a:close/>
              </a:path>
            </a:pathLst>
          </a:custGeom>
          <a:gradFill>
            <a:gsLst>
              <a:gs pos="22000">
                <a:schemeClr val="bg2">
                  <a:alpha val="80000"/>
                </a:schemeClr>
              </a:gs>
              <a:gs pos="100000">
                <a:schemeClr val="accent1">
                  <a:lumMod val="60000"/>
                  <a:lumOff val="40000"/>
                  <a:alpha val="71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A58E50B-1943-04E0-082B-F1FE621EF518}"/>
              </a:ext>
            </a:extLst>
          </p:cNvPr>
          <p:cNvSpPr>
            <a:spLocks noGrp="1"/>
          </p:cNvSpPr>
          <p:nvPr>
            <p:ph type="ctrTitle"/>
          </p:nvPr>
        </p:nvSpPr>
        <p:spPr>
          <a:xfrm>
            <a:off x="962888" y="498764"/>
            <a:ext cx="3744193" cy="1496291"/>
          </a:xfrm>
        </p:spPr>
        <p:txBody>
          <a:bodyPr anchor="b">
            <a:normAutofit/>
          </a:bodyPr>
          <a:lstStyle/>
          <a:p>
            <a:r>
              <a:rPr lang="en-US" sz="3200"/>
              <a:t>O&amp;O Ikea Project</a:t>
            </a:r>
          </a:p>
        </p:txBody>
      </p:sp>
      <p:sp>
        <p:nvSpPr>
          <p:cNvPr id="3" name="Ondertitel 2">
            <a:extLst>
              <a:ext uri="{FF2B5EF4-FFF2-40B4-BE49-F238E27FC236}">
                <a16:creationId xmlns:a16="http://schemas.microsoft.com/office/drawing/2014/main" id="{F093CF7C-4F11-8B40-169B-F53F54A1A9EF}"/>
              </a:ext>
            </a:extLst>
          </p:cNvPr>
          <p:cNvSpPr>
            <a:spLocks noGrp="1"/>
          </p:cNvSpPr>
          <p:nvPr>
            <p:ph type="subTitle" idx="1"/>
          </p:nvPr>
        </p:nvSpPr>
        <p:spPr>
          <a:xfrm>
            <a:off x="975768" y="2244437"/>
            <a:ext cx="2754568" cy="883227"/>
          </a:xfrm>
        </p:spPr>
        <p:txBody>
          <a:bodyPr>
            <a:normAutofit/>
          </a:bodyPr>
          <a:lstStyle/>
          <a:p>
            <a:r>
              <a:rPr lang="en-US" sz="1800"/>
              <a:t>Gemaakt door: Destiny</a:t>
            </a:r>
          </a:p>
        </p:txBody>
      </p:sp>
    </p:spTree>
    <p:extLst>
      <p:ext uri="{BB962C8B-B14F-4D97-AF65-F5344CB8AC3E}">
        <p14:creationId xmlns:p14="http://schemas.microsoft.com/office/powerpoint/2010/main" val="29930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1438D-1E1C-48BE-663F-69A325F7CF7C}"/>
              </a:ext>
            </a:extLst>
          </p:cNvPr>
          <p:cNvSpPr>
            <a:spLocks noGrp="1"/>
          </p:cNvSpPr>
          <p:nvPr>
            <p:ph type="title"/>
          </p:nvPr>
        </p:nvSpPr>
        <p:spPr>
          <a:xfrm>
            <a:off x="324678" y="393502"/>
            <a:ext cx="8886884" cy="953669"/>
          </a:xfrm>
        </p:spPr>
        <p:txBody>
          <a:bodyPr>
            <a:normAutofit/>
          </a:bodyPr>
          <a:lstStyle/>
          <a:p>
            <a:r>
              <a:rPr lang="nl-NL" sz="3400" dirty="0"/>
              <a:t>Sheet 9: Eind schets voorstel</a:t>
            </a:r>
          </a:p>
        </p:txBody>
      </p:sp>
      <p:sp>
        <p:nvSpPr>
          <p:cNvPr id="3" name="Tijdelijke aanduiding voor inhoud 2">
            <a:extLst>
              <a:ext uri="{FF2B5EF4-FFF2-40B4-BE49-F238E27FC236}">
                <a16:creationId xmlns:a16="http://schemas.microsoft.com/office/drawing/2014/main" id="{3C4E34B0-2F9A-A01E-B89C-74A12C56CF5E}"/>
              </a:ext>
            </a:extLst>
          </p:cNvPr>
          <p:cNvSpPr>
            <a:spLocks noGrp="1"/>
          </p:cNvSpPr>
          <p:nvPr>
            <p:ph idx="1"/>
          </p:nvPr>
        </p:nvSpPr>
        <p:spPr>
          <a:xfrm>
            <a:off x="1079141" y="2096714"/>
            <a:ext cx="3726220" cy="3451152"/>
          </a:xfrm>
        </p:spPr>
        <p:txBody>
          <a:bodyPr>
            <a:normAutofit/>
          </a:bodyPr>
          <a:lstStyle/>
          <a:p>
            <a:pPr marL="0" indent="0">
              <a:buNone/>
            </a:pPr>
            <a:r>
              <a:rPr lang="nl-NL" sz="1400" i="1" dirty="0">
                <a:latin typeface="Google Sans"/>
              </a:rPr>
              <a:t>Het beste ontwerp dat we</a:t>
            </a:r>
            <a:r>
              <a:rPr lang="nl-NL" sz="1400" b="0" i="1" dirty="0">
                <a:effectLst/>
                <a:latin typeface="Google Sans"/>
              </a:rPr>
              <a:t> gekozen heet: The </a:t>
            </a:r>
            <a:r>
              <a:rPr lang="nl-NL" sz="1400" b="0" i="1" dirty="0" err="1">
                <a:effectLst/>
                <a:latin typeface="Google Sans"/>
              </a:rPr>
              <a:t>Clueless</a:t>
            </a:r>
            <a:r>
              <a:rPr lang="nl-NL" sz="1400" b="0" i="1" dirty="0">
                <a:effectLst/>
                <a:latin typeface="Google Sans"/>
              </a:rPr>
              <a:t> Closet. Zo werkt het: je typt op het apparaat van de kast in welke stijl je wilt en de kast zoekt dan de beste kleren voor je uit. Het is handig, want dan hoef je niet lang zelf kleren uit te zoeken.  Het is handig, safe, origineel, heeft een perfecte </a:t>
            </a:r>
            <a:r>
              <a:rPr lang="nl-NL" sz="1400" b="0" i="1" dirty="0" err="1">
                <a:effectLst/>
                <a:latin typeface="Google Sans"/>
              </a:rPr>
              <a:t>size</a:t>
            </a:r>
            <a:r>
              <a:rPr lang="nl-NL" sz="1400" i="1" dirty="0">
                <a:latin typeface="Google Sans"/>
              </a:rPr>
              <a:t> en een mooie </a:t>
            </a:r>
            <a:r>
              <a:rPr lang="nl-NL" sz="1400" i="1" dirty="0" err="1">
                <a:latin typeface="Google Sans"/>
              </a:rPr>
              <a:t>aesthestic</a:t>
            </a:r>
            <a:r>
              <a:rPr lang="nl-NL" sz="1400" i="1" dirty="0">
                <a:latin typeface="Google Sans"/>
              </a:rPr>
              <a:t>. (Dit heb ik niet bedacht, maar mijn teamlid dus het tabel van de evaluatie staat niet in mijn presentatie).</a:t>
            </a:r>
          </a:p>
        </p:txBody>
      </p:sp>
      <p:pic>
        <p:nvPicPr>
          <p:cNvPr id="5" name="Afbeelding 4" descr="Afbeelding met overdekt, vloer, Kabinet, meubels&#10;&#10;Automatisch gegenereerde beschrijving">
            <a:extLst>
              <a:ext uri="{FF2B5EF4-FFF2-40B4-BE49-F238E27FC236}">
                <a16:creationId xmlns:a16="http://schemas.microsoft.com/office/drawing/2014/main" id="{52957407-9E41-5FDD-F53E-D4FCF317B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987" y="96070"/>
            <a:ext cx="3726220" cy="3726220"/>
          </a:xfrm>
          <a:prstGeom prst="rect">
            <a:avLst/>
          </a:prstGeom>
        </p:spPr>
      </p:pic>
      <p:pic>
        <p:nvPicPr>
          <p:cNvPr id="7" name="Afbeelding 6" descr="Afbeelding met schets, tekst, tekening, diagram&#10;&#10;Automatisch gegenereerde beschrijving">
            <a:extLst>
              <a:ext uri="{FF2B5EF4-FFF2-40B4-BE49-F238E27FC236}">
                <a16:creationId xmlns:a16="http://schemas.microsoft.com/office/drawing/2014/main" id="{7FCCE245-A061-78B6-4850-C8F670840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973" y="3158875"/>
            <a:ext cx="4932168" cy="3699125"/>
          </a:xfrm>
          <a:prstGeom prst="rect">
            <a:avLst/>
          </a:prstGeom>
        </p:spPr>
      </p:pic>
    </p:spTree>
    <p:extLst>
      <p:ext uri="{BB962C8B-B14F-4D97-AF65-F5344CB8AC3E}">
        <p14:creationId xmlns:p14="http://schemas.microsoft.com/office/powerpoint/2010/main" val="3614154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CF0F8-7644-94FB-E3B1-0B40B66087B7}"/>
              </a:ext>
            </a:extLst>
          </p:cNvPr>
          <p:cNvSpPr>
            <a:spLocks noGrp="1"/>
          </p:cNvSpPr>
          <p:nvPr>
            <p:ph type="title"/>
          </p:nvPr>
        </p:nvSpPr>
        <p:spPr>
          <a:xfrm>
            <a:off x="0" y="0"/>
            <a:ext cx="8886884" cy="953669"/>
          </a:xfrm>
        </p:spPr>
        <p:txBody>
          <a:bodyPr/>
          <a:lstStyle/>
          <a:p>
            <a:r>
              <a:rPr lang="nl-NL" dirty="0"/>
              <a:t>Sheets 10: Model &amp; </a:t>
            </a:r>
            <a:r>
              <a:rPr lang="nl-NL" dirty="0" err="1"/>
              <a:t>Modifications</a:t>
            </a:r>
            <a:endParaRPr lang="nl-NL" dirty="0"/>
          </a:p>
        </p:txBody>
      </p:sp>
      <p:pic>
        <p:nvPicPr>
          <p:cNvPr id="5" name="Tijdelijke aanduiding voor inhoud 4" descr="Afbeelding met overdekt, vloer, Kabinet, meubels&#10;&#10;Automatisch gegenereerde beschrijving">
            <a:extLst>
              <a:ext uri="{FF2B5EF4-FFF2-40B4-BE49-F238E27FC236}">
                <a16:creationId xmlns:a16="http://schemas.microsoft.com/office/drawing/2014/main" id="{7299E152-3C6C-A911-3926-AA02B80016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4072" y="2160982"/>
            <a:ext cx="2323856" cy="2323856"/>
          </a:xfrm>
        </p:spPr>
      </p:pic>
      <p:cxnSp>
        <p:nvCxnSpPr>
          <p:cNvPr id="7" name="Rechte verbindingslijn 6">
            <a:extLst>
              <a:ext uri="{FF2B5EF4-FFF2-40B4-BE49-F238E27FC236}">
                <a16:creationId xmlns:a16="http://schemas.microsoft.com/office/drawing/2014/main" id="{C0B2E8EF-F275-7829-987C-E02F10D0E96B}"/>
              </a:ext>
            </a:extLst>
          </p:cNvPr>
          <p:cNvCxnSpPr/>
          <p:nvPr/>
        </p:nvCxnSpPr>
        <p:spPr>
          <a:xfrm flipH="1">
            <a:off x="3737113" y="4704522"/>
            <a:ext cx="967409" cy="4770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3853D04A-C7BA-229E-8F75-91591AD346DE}"/>
              </a:ext>
            </a:extLst>
          </p:cNvPr>
          <p:cNvSpPr txBox="1"/>
          <p:nvPr/>
        </p:nvSpPr>
        <p:spPr>
          <a:xfrm>
            <a:off x="1961322" y="5181600"/>
            <a:ext cx="1775791" cy="954107"/>
          </a:xfrm>
          <a:prstGeom prst="rect">
            <a:avLst/>
          </a:prstGeom>
          <a:noFill/>
        </p:spPr>
        <p:txBody>
          <a:bodyPr wrap="square" rtlCol="0">
            <a:spAutoFit/>
          </a:bodyPr>
          <a:lstStyle/>
          <a:p>
            <a:r>
              <a:rPr lang="nl-NL" sz="1400" i="1" dirty="0">
                <a:latin typeface="Google Sans"/>
              </a:rPr>
              <a:t>Het is een origineel ontwerp die we uit een film hebben gestolen.</a:t>
            </a:r>
          </a:p>
        </p:txBody>
      </p:sp>
      <p:cxnSp>
        <p:nvCxnSpPr>
          <p:cNvPr id="9" name="Rechte verbindingslijn 8">
            <a:extLst>
              <a:ext uri="{FF2B5EF4-FFF2-40B4-BE49-F238E27FC236}">
                <a16:creationId xmlns:a16="http://schemas.microsoft.com/office/drawing/2014/main" id="{05DDA878-6159-5BA0-53A8-AE596879AB03}"/>
              </a:ext>
            </a:extLst>
          </p:cNvPr>
          <p:cNvCxnSpPr>
            <a:cxnSpLocks/>
          </p:cNvCxnSpPr>
          <p:nvPr/>
        </p:nvCxnSpPr>
        <p:spPr>
          <a:xfrm flipH="1">
            <a:off x="3498574" y="3319720"/>
            <a:ext cx="1080052" cy="3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A19F893B-8CA8-6452-7CFA-6D1FB3EA5476}"/>
              </a:ext>
            </a:extLst>
          </p:cNvPr>
          <p:cNvCxnSpPr>
            <a:cxnSpLocks/>
          </p:cNvCxnSpPr>
          <p:nvPr/>
        </p:nvCxnSpPr>
        <p:spPr>
          <a:xfrm>
            <a:off x="6096000" y="4723352"/>
            <a:ext cx="0" cy="6106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F8DC88B9-DA4E-6E6F-3981-A74A11E8CF74}"/>
              </a:ext>
            </a:extLst>
          </p:cNvPr>
          <p:cNvCxnSpPr>
            <a:cxnSpLocks/>
          </p:cNvCxnSpPr>
          <p:nvPr/>
        </p:nvCxnSpPr>
        <p:spPr>
          <a:xfrm flipH="1" flipV="1">
            <a:off x="7262195" y="4552122"/>
            <a:ext cx="547602" cy="6294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534DFEA1-3953-A1D9-1ED6-2673C835D04D}"/>
              </a:ext>
            </a:extLst>
          </p:cNvPr>
          <p:cNvSpPr txBox="1"/>
          <p:nvPr/>
        </p:nvSpPr>
        <p:spPr>
          <a:xfrm>
            <a:off x="5071091" y="5397043"/>
            <a:ext cx="2049817" cy="738664"/>
          </a:xfrm>
          <a:prstGeom prst="rect">
            <a:avLst/>
          </a:prstGeom>
          <a:noFill/>
        </p:spPr>
        <p:txBody>
          <a:bodyPr wrap="square" rtlCol="0">
            <a:spAutoFit/>
          </a:bodyPr>
          <a:lstStyle/>
          <a:p>
            <a:r>
              <a:rPr lang="nl-NL" sz="1400" i="1" dirty="0">
                <a:latin typeface="Google Sans"/>
              </a:rPr>
              <a:t>We gebruiken veel technische dingen en dat is niet zo duurzaam.</a:t>
            </a:r>
          </a:p>
        </p:txBody>
      </p:sp>
      <p:sp>
        <p:nvSpPr>
          <p:cNvPr id="17" name="Tekstvak 16">
            <a:extLst>
              <a:ext uri="{FF2B5EF4-FFF2-40B4-BE49-F238E27FC236}">
                <a16:creationId xmlns:a16="http://schemas.microsoft.com/office/drawing/2014/main" id="{C83BE939-86AE-55E0-7080-4C2CD50DD8C8}"/>
              </a:ext>
            </a:extLst>
          </p:cNvPr>
          <p:cNvSpPr txBox="1"/>
          <p:nvPr/>
        </p:nvSpPr>
        <p:spPr>
          <a:xfrm>
            <a:off x="7902787" y="5028676"/>
            <a:ext cx="1219198" cy="954107"/>
          </a:xfrm>
          <a:prstGeom prst="rect">
            <a:avLst/>
          </a:prstGeom>
          <a:noFill/>
        </p:spPr>
        <p:txBody>
          <a:bodyPr wrap="square" rtlCol="0">
            <a:spAutoFit/>
          </a:bodyPr>
          <a:lstStyle/>
          <a:p>
            <a:r>
              <a:rPr lang="nl-NL" sz="1400" i="1" dirty="0">
                <a:latin typeface="Google Sans"/>
              </a:rPr>
              <a:t>Je hoeft nooit meer na te denken wat je aan wilt doen.</a:t>
            </a:r>
          </a:p>
        </p:txBody>
      </p:sp>
      <p:cxnSp>
        <p:nvCxnSpPr>
          <p:cNvPr id="18" name="Rechte verbindingslijn 17">
            <a:extLst>
              <a:ext uri="{FF2B5EF4-FFF2-40B4-BE49-F238E27FC236}">
                <a16:creationId xmlns:a16="http://schemas.microsoft.com/office/drawing/2014/main" id="{9DD007F6-83D4-A104-0362-39252331C9AE}"/>
              </a:ext>
            </a:extLst>
          </p:cNvPr>
          <p:cNvCxnSpPr>
            <a:cxnSpLocks/>
          </p:cNvCxnSpPr>
          <p:nvPr/>
        </p:nvCxnSpPr>
        <p:spPr>
          <a:xfrm flipH="1">
            <a:off x="7535996" y="3326397"/>
            <a:ext cx="976390" cy="99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037ECBDA-AFE1-4BBC-3246-36A4F05E902C}"/>
              </a:ext>
            </a:extLst>
          </p:cNvPr>
          <p:cNvCxnSpPr/>
          <p:nvPr/>
        </p:nvCxnSpPr>
        <p:spPr>
          <a:xfrm flipH="1">
            <a:off x="7419082" y="1590785"/>
            <a:ext cx="967409" cy="4770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6C683347-C4AD-BEF8-84FF-87EFB6BD82F9}"/>
              </a:ext>
            </a:extLst>
          </p:cNvPr>
          <p:cNvSpPr txBox="1"/>
          <p:nvPr/>
        </p:nvSpPr>
        <p:spPr>
          <a:xfrm>
            <a:off x="8658161" y="3059668"/>
            <a:ext cx="1113183" cy="738664"/>
          </a:xfrm>
          <a:prstGeom prst="rect">
            <a:avLst/>
          </a:prstGeom>
          <a:noFill/>
        </p:spPr>
        <p:txBody>
          <a:bodyPr wrap="square" rtlCol="0">
            <a:spAutoFit/>
          </a:bodyPr>
          <a:lstStyle/>
          <a:p>
            <a:r>
              <a:rPr lang="nl-NL" sz="1400" i="1" dirty="0">
                <a:latin typeface="Google Sans"/>
              </a:rPr>
              <a:t>Het is een beetje te hoog.</a:t>
            </a:r>
          </a:p>
        </p:txBody>
      </p:sp>
      <p:sp>
        <p:nvSpPr>
          <p:cNvPr id="24" name="Tekstvak 23">
            <a:extLst>
              <a:ext uri="{FF2B5EF4-FFF2-40B4-BE49-F238E27FC236}">
                <a16:creationId xmlns:a16="http://schemas.microsoft.com/office/drawing/2014/main" id="{D738DD58-0078-DB36-A21B-926188E23DAE}"/>
              </a:ext>
            </a:extLst>
          </p:cNvPr>
          <p:cNvSpPr txBox="1"/>
          <p:nvPr/>
        </p:nvSpPr>
        <p:spPr>
          <a:xfrm>
            <a:off x="8386491" y="1283008"/>
            <a:ext cx="2332383" cy="307777"/>
          </a:xfrm>
          <a:prstGeom prst="rect">
            <a:avLst/>
          </a:prstGeom>
          <a:noFill/>
        </p:spPr>
        <p:txBody>
          <a:bodyPr wrap="square" rtlCol="0">
            <a:spAutoFit/>
          </a:bodyPr>
          <a:lstStyle/>
          <a:p>
            <a:r>
              <a:rPr lang="nl-NL" sz="1400" i="1" dirty="0">
                <a:latin typeface="Google Sans"/>
              </a:rPr>
              <a:t>Het is duurzaam.</a:t>
            </a:r>
          </a:p>
        </p:txBody>
      </p:sp>
      <p:sp>
        <p:nvSpPr>
          <p:cNvPr id="25" name="Tekstvak 24">
            <a:extLst>
              <a:ext uri="{FF2B5EF4-FFF2-40B4-BE49-F238E27FC236}">
                <a16:creationId xmlns:a16="http://schemas.microsoft.com/office/drawing/2014/main" id="{584E876C-9B77-6658-0C19-A5B3A66BA739}"/>
              </a:ext>
            </a:extLst>
          </p:cNvPr>
          <p:cNvSpPr txBox="1"/>
          <p:nvPr/>
        </p:nvSpPr>
        <p:spPr>
          <a:xfrm>
            <a:off x="1758048" y="3074777"/>
            <a:ext cx="1775791" cy="523220"/>
          </a:xfrm>
          <a:prstGeom prst="rect">
            <a:avLst/>
          </a:prstGeom>
          <a:noFill/>
        </p:spPr>
        <p:txBody>
          <a:bodyPr wrap="square" rtlCol="0">
            <a:spAutoFit/>
          </a:bodyPr>
          <a:lstStyle/>
          <a:p>
            <a:r>
              <a:rPr lang="nl-NL" sz="1400" i="1" dirty="0">
                <a:latin typeface="Google Sans"/>
              </a:rPr>
              <a:t>Er zitten veel kleren in de kast.</a:t>
            </a:r>
          </a:p>
        </p:txBody>
      </p:sp>
    </p:spTree>
    <p:extLst>
      <p:ext uri="{BB962C8B-B14F-4D97-AF65-F5344CB8AC3E}">
        <p14:creationId xmlns:p14="http://schemas.microsoft.com/office/powerpoint/2010/main" val="1314800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7158CA-43CB-F08C-8EE0-F7F30CE6F953}"/>
              </a:ext>
            </a:extLst>
          </p:cNvPr>
          <p:cNvSpPr>
            <a:spLocks noGrp="1"/>
          </p:cNvSpPr>
          <p:nvPr>
            <p:ph type="title"/>
          </p:nvPr>
        </p:nvSpPr>
        <p:spPr>
          <a:xfrm>
            <a:off x="245165" y="287484"/>
            <a:ext cx="8886884" cy="953669"/>
          </a:xfrm>
        </p:spPr>
        <p:txBody>
          <a:bodyPr/>
          <a:lstStyle/>
          <a:p>
            <a:r>
              <a:rPr lang="nl-NL" dirty="0"/>
              <a:t>Sheet 11: M.E.S.S  Development</a:t>
            </a:r>
          </a:p>
        </p:txBody>
      </p:sp>
      <p:sp>
        <p:nvSpPr>
          <p:cNvPr id="3" name="Tijdelijke aanduiding voor inhoud 2">
            <a:extLst>
              <a:ext uri="{FF2B5EF4-FFF2-40B4-BE49-F238E27FC236}">
                <a16:creationId xmlns:a16="http://schemas.microsoft.com/office/drawing/2014/main" id="{2DEFF9E8-DAB0-2D7C-11B1-747ED4406209}"/>
              </a:ext>
            </a:extLst>
          </p:cNvPr>
          <p:cNvSpPr>
            <a:spLocks noGrp="1"/>
          </p:cNvSpPr>
          <p:nvPr>
            <p:ph idx="1"/>
          </p:nvPr>
        </p:nvSpPr>
        <p:spPr/>
        <p:txBody>
          <a:bodyPr>
            <a:normAutofit/>
          </a:bodyPr>
          <a:lstStyle/>
          <a:p>
            <a:pPr>
              <a:lnSpc>
                <a:spcPct val="100000"/>
              </a:lnSpc>
              <a:spcBef>
                <a:spcPts val="0"/>
              </a:spcBef>
              <a:buClr>
                <a:srgbClr val="FF0000"/>
              </a:buClr>
              <a:buSzPts val="1400"/>
            </a:pPr>
            <a:r>
              <a:rPr lang="en-US" sz="1400" b="1" i="1" u="sng" dirty="0">
                <a:latin typeface="Google Sans"/>
                <a:ea typeface="Arial"/>
                <a:cs typeface="Arial"/>
                <a:sym typeface="Arial"/>
              </a:rPr>
              <a:t>Explain how you think your design is Sustainable</a:t>
            </a:r>
          </a:p>
          <a:p>
            <a:pPr marL="0" indent="0">
              <a:lnSpc>
                <a:spcPct val="100000"/>
              </a:lnSpc>
              <a:spcBef>
                <a:spcPts val="0"/>
              </a:spcBef>
              <a:buClr>
                <a:srgbClr val="FF0000"/>
              </a:buClr>
              <a:buSzPts val="1400"/>
              <a:buNone/>
            </a:pPr>
            <a:r>
              <a:rPr lang="en-US" sz="1400" i="1" dirty="0">
                <a:latin typeface="Google Sans"/>
                <a:ea typeface="Arial"/>
                <a:cs typeface="Arial"/>
                <a:sym typeface="Arial"/>
              </a:rPr>
              <a:t>Het is </a:t>
            </a:r>
            <a:r>
              <a:rPr lang="nl-NL" sz="1400" i="1" dirty="0">
                <a:latin typeface="Google Sans"/>
                <a:ea typeface="Arial"/>
                <a:cs typeface="Arial"/>
                <a:sym typeface="Arial"/>
              </a:rPr>
              <a:t>duurzaam</a:t>
            </a:r>
            <a:r>
              <a:rPr lang="en-US" sz="1400" i="1" dirty="0">
                <a:latin typeface="Google Sans"/>
                <a:ea typeface="Arial"/>
                <a:cs typeface="Arial"/>
                <a:sym typeface="Arial"/>
              </a:rPr>
              <a:t>, </a:t>
            </a:r>
            <a:r>
              <a:rPr lang="nl-NL" sz="1400" i="1" dirty="0">
                <a:latin typeface="Google Sans"/>
                <a:ea typeface="Arial"/>
                <a:cs typeface="Arial"/>
                <a:sym typeface="Arial"/>
              </a:rPr>
              <a:t>omdat</a:t>
            </a:r>
            <a:r>
              <a:rPr lang="en-US" sz="1400" i="1" dirty="0">
                <a:latin typeface="Google Sans"/>
                <a:ea typeface="Arial"/>
                <a:cs typeface="Arial"/>
                <a:sym typeface="Arial"/>
              </a:rPr>
              <a:t> we </a:t>
            </a:r>
            <a:r>
              <a:rPr lang="nl-NL" sz="1400" i="1" dirty="0">
                <a:latin typeface="Google Sans"/>
                <a:ea typeface="Arial"/>
                <a:cs typeface="Arial"/>
                <a:sym typeface="Arial"/>
              </a:rPr>
              <a:t>oude spullen</a:t>
            </a:r>
            <a:r>
              <a:rPr lang="en-US" sz="1400" i="1" dirty="0">
                <a:latin typeface="Google Sans"/>
                <a:ea typeface="Arial"/>
                <a:cs typeface="Arial"/>
                <a:sym typeface="Arial"/>
              </a:rPr>
              <a:t> </a:t>
            </a:r>
            <a:r>
              <a:rPr lang="nl-NL" sz="1400" i="1" dirty="0">
                <a:latin typeface="Google Sans"/>
                <a:ea typeface="Arial"/>
                <a:cs typeface="Arial"/>
                <a:sym typeface="Arial"/>
              </a:rPr>
              <a:t>recyclen</a:t>
            </a:r>
            <a:r>
              <a:rPr lang="en-US" sz="1400" i="1" dirty="0">
                <a:latin typeface="Google Sans"/>
                <a:ea typeface="Arial"/>
                <a:cs typeface="Arial"/>
                <a:sym typeface="Arial"/>
              </a:rPr>
              <a:t>. </a:t>
            </a:r>
            <a:endParaRPr lang="en-US" sz="1400" i="1" dirty="0">
              <a:latin typeface="Google Sans"/>
              <a:cs typeface="Arial"/>
              <a:sym typeface="Arial"/>
            </a:endParaRPr>
          </a:p>
          <a:p>
            <a:pPr marL="0" indent="0">
              <a:lnSpc>
                <a:spcPct val="100000"/>
              </a:lnSpc>
              <a:spcBef>
                <a:spcPts val="0"/>
              </a:spcBef>
              <a:buClr>
                <a:srgbClr val="FF0000"/>
              </a:buClr>
              <a:buSzPts val="1400"/>
              <a:buNone/>
            </a:pPr>
            <a:endParaRPr lang="en-US" sz="1400" i="1" dirty="0">
              <a:latin typeface="Google Sans"/>
              <a:ea typeface="Arial"/>
              <a:cs typeface="Arial"/>
              <a:sym typeface="Arial"/>
            </a:endParaRPr>
          </a:p>
          <a:p>
            <a:pPr>
              <a:lnSpc>
                <a:spcPct val="100000"/>
              </a:lnSpc>
              <a:spcBef>
                <a:spcPts val="0"/>
              </a:spcBef>
              <a:buClr>
                <a:srgbClr val="FF0000"/>
              </a:buClr>
              <a:buSzPts val="1400"/>
            </a:pPr>
            <a:r>
              <a:rPr lang="en-US" sz="1400" b="1" i="1" u="sng" dirty="0">
                <a:latin typeface="Google Sans"/>
                <a:ea typeface="Arial"/>
                <a:cs typeface="Arial"/>
                <a:sym typeface="Arial"/>
              </a:rPr>
              <a:t>Explain how you think your design is not Sustainable</a:t>
            </a:r>
          </a:p>
          <a:p>
            <a:pPr marL="0" indent="0">
              <a:lnSpc>
                <a:spcPct val="100000"/>
              </a:lnSpc>
              <a:spcBef>
                <a:spcPts val="0"/>
              </a:spcBef>
              <a:buClr>
                <a:srgbClr val="FF0000"/>
              </a:buClr>
              <a:buSzPts val="1400"/>
              <a:buNone/>
            </a:pPr>
            <a:r>
              <a:rPr lang="nl-NL" sz="1400" i="1" dirty="0">
                <a:latin typeface="Google Sans"/>
                <a:ea typeface="Arial"/>
                <a:cs typeface="Arial"/>
                <a:sym typeface="Arial"/>
              </a:rPr>
              <a:t>Het is niet duurzaam, omdat we technische dingen gebruiken en dat is niet echt duurzaam.</a:t>
            </a:r>
          </a:p>
          <a:p>
            <a:pPr marL="0" indent="0">
              <a:lnSpc>
                <a:spcPct val="100000"/>
              </a:lnSpc>
              <a:spcBef>
                <a:spcPts val="0"/>
              </a:spcBef>
              <a:buClr>
                <a:srgbClr val="FF0000"/>
              </a:buClr>
              <a:buSzPts val="1400"/>
              <a:buNone/>
            </a:pPr>
            <a:endParaRPr lang="nl-NL" sz="1400" b="0" i="1" u="none" dirty="0">
              <a:latin typeface="Google Sans"/>
              <a:ea typeface="Arial"/>
              <a:cs typeface="Arial"/>
              <a:sym typeface="Arial"/>
            </a:endParaRPr>
          </a:p>
          <a:p>
            <a:pPr>
              <a:lnSpc>
                <a:spcPct val="100000"/>
              </a:lnSpc>
              <a:spcBef>
                <a:spcPts val="0"/>
              </a:spcBef>
              <a:buClr>
                <a:srgbClr val="FF0000"/>
              </a:buClr>
              <a:buSzPts val="1400"/>
            </a:pPr>
            <a:r>
              <a:rPr lang="en-US" sz="1400" b="1" i="1" u="sng" dirty="0">
                <a:latin typeface="Google Sans"/>
                <a:ea typeface="Arial"/>
                <a:cs typeface="Arial"/>
                <a:sym typeface="Arial"/>
              </a:rPr>
              <a:t>Suggest ways to make your design more Sustainable.</a:t>
            </a:r>
          </a:p>
          <a:p>
            <a:pPr marL="0" marR="0" lvl="0" indent="0" algn="l" rtl="0">
              <a:lnSpc>
                <a:spcPct val="100000"/>
              </a:lnSpc>
              <a:spcBef>
                <a:spcPts val="0"/>
              </a:spcBef>
              <a:spcAft>
                <a:spcPts val="0"/>
              </a:spcAft>
              <a:buClr>
                <a:srgbClr val="FF0000"/>
              </a:buClr>
              <a:buSzPts val="1400"/>
              <a:buNone/>
            </a:pPr>
            <a:r>
              <a:rPr lang="nl-NL" sz="1400" i="1" dirty="0">
                <a:latin typeface="Google Sans"/>
                <a:cs typeface="Arial"/>
                <a:sym typeface="Arial"/>
              </a:rPr>
              <a:t>We kunnen meer gerecyclede spullen gebruiken.</a:t>
            </a:r>
          </a:p>
        </p:txBody>
      </p:sp>
      <p:pic>
        <p:nvPicPr>
          <p:cNvPr id="1026" name="Picture 2" descr="Sustainable Development Definition | Arena">
            <a:extLst>
              <a:ext uri="{FF2B5EF4-FFF2-40B4-BE49-F238E27FC236}">
                <a16:creationId xmlns:a16="http://schemas.microsoft.com/office/drawing/2014/main" id="{FAB39CF9-BA29-495B-8F1F-E6CFEA58F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0110" y="1468901"/>
            <a:ext cx="3700975" cy="370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019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FD8DD-3AAE-4503-7090-AB96606090E8}"/>
              </a:ext>
            </a:extLst>
          </p:cNvPr>
          <p:cNvSpPr>
            <a:spLocks noGrp="1"/>
          </p:cNvSpPr>
          <p:nvPr>
            <p:ph type="title"/>
          </p:nvPr>
        </p:nvSpPr>
        <p:spPr>
          <a:xfrm>
            <a:off x="218660" y="0"/>
            <a:ext cx="8886884" cy="953669"/>
          </a:xfrm>
        </p:spPr>
        <p:txBody>
          <a:bodyPr/>
          <a:lstStyle/>
          <a:p>
            <a:r>
              <a:rPr lang="nl-NL" dirty="0"/>
              <a:t>Sheet 12a: Grafisch ontwerp</a:t>
            </a:r>
          </a:p>
        </p:txBody>
      </p:sp>
      <p:pic>
        <p:nvPicPr>
          <p:cNvPr id="5" name="Tijdelijke aanduiding voor inhoud 4" descr="Afbeelding met tekst, schets, tekening, Kinderkunst&#10;&#10;Automatisch gegenereerde beschrijving">
            <a:extLst>
              <a:ext uri="{FF2B5EF4-FFF2-40B4-BE49-F238E27FC236}">
                <a16:creationId xmlns:a16="http://schemas.microsoft.com/office/drawing/2014/main" id="{37D19276-423F-A29D-3889-C9554E8C00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4731" y="1046922"/>
            <a:ext cx="9607826" cy="5218181"/>
          </a:xfrm>
        </p:spPr>
      </p:pic>
    </p:spTree>
    <p:extLst>
      <p:ext uri="{BB962C8B-B14F-4D97-AF65-F5344CB8AC3E}">
        <p14:creationId xmlns:p14="http://schemas.microsoft.com/office/powerpoint/2010/main" val="345531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C4B05-1D01-2B0E-D582-CA3C761A6DA3}"/>
              </a:ext>
            </a:extLst>
          </p:cNvPr>
          <p:cNvSpPr>
            <a:spLocks noGrp="1"/>
          </p:cNvSpPr>
          <p:nvPr>
            <p:ph type="title"/>
          </p:nvPr>
        </p:nvSpPr>
        <p:spPr>
          <a:xfrm>
            <a:off x="-52235" y="-251153"/>
            <a:ext cx="8886884" cy="953669"/>
          </a:xfrm>
        </p:spPr>
        <p:txBody>
          <a:bodyPr/>
          <a:lstStyle/>
          <a:p>
            <a:r>
              <a:rPr lang="nl-NL" dirty="0"/>
              <a:t>Sheet 14: </a:t>
            </a:r>
            <a:r>
              <a:rPr lang="nl-NL" dirty="0" err="1"/>
              <a:t>Materials</a:t>
            </a:r>
            <a:r>
              <a:rPr lang="nl-NL" dirty="0"/>
              <a:t> &amp; </a:t>
            </a:r>
            <a:r>
              <a:rPr lang="nl-NL" dirty="0" err="1"/>
              <a:t>Processes</a:t>
            </a:r>
            <a:endParaRPr lang="nl-NL" dirty="0"/>
          </a:p>
        </p:txBody>
      </p:sp>
      <p:pic>
        <p:nvPicPr>
          <p:cNvPr id="5" name="Tijdelijke aanduiding voor inhoud 4" descr="Afbeelding met tekst, schets, tekening, Kinderkunst&#10;&#10;Automatisch gegenereerde beschrijving">
            <a:extLst>
              <a:ext uri="{FF2B5EF4-FFF2-40B4-BE49-F238E27FC236}">
                <a16:creationId xmlns:a16="http://schemas.microsoft.com/office/drawing/2014/main" id="{1A37248F-6957-BEF1-7FC2-C511D0E011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556560"/>
            <a:ext cx="3068587" cy="2301440"/>
          </a:xfrm>
        </p:spPr>
      </p:pic>
      <p:pic>
        <p:nvPicPr>
          <p:cNvPr id="7" name="Afbeelding 6" descr="Afbeelding met tekst, handschrift, boek, papier&#10;&#10;Automatisch gegenereerde beschrijving">
            <a:extLst>
              <a:ext uri="{FF2B5EF4-FFF2-40B4-BE49-F238E27FC236}">
                <a16:creationId xmlns:a16="http://schemas.microsoft.com/office/drawing/2014/main" id="{69762F91-0DD3-7033-0A77-E2426BC33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862" y="450724"/>
            <a:ext cx="3165195" cy="2373896"/>
          </a:xfrm>
          <a:prstGeom prst="rect">
            <a:avLst/>
          </a:prstGeom>
        </p:spPr>
      </p:pic>
      <p:pic>
        <p:nvPicPr>
          <p:cNvPr id="9" name="Afbeelding 8" descr="Afbeelding met kleding, persoon, schoeisel, tafel&#10;&#10;Automatisch gegenereerde beschrijving">
            <a:extLst>
              <a:ext uri="{FF2B5EF4-FFF2-40B4-BE49-F238E27FC236}">
                <a16:creationId xmlns:a16="http://schemas.microsoft.com/office/drawing/2014/main" id="{6402F4B2-9023-8370-FDB0-DF80A0ED3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2897"/>
            <a:ext cx="2614926" cy="1961195"/>
          </a:xfrm>
          <a:prstGeom prst="rect">
            <a:avLst/>
          </a:prstGeom>
        </p:spPr>
      </p:pic>
      <p:pic>
        <p:nvPicPr>
          <p:cNvPr id="11" name="Afbeelding 10" descr="Afbeelding met Composiet, raam, Bouwisolatie, Daglicht aanbrengen&#10;&#10;Automatisch gegenereerde beschrijving">
            <a:extLst>
              <a:ext uri="{FF2B5EF4-FFF2-40B4-BE49-F238E27FC236}">
                <a16:creationId xmlns:a16="http://schemas.microsoft.com/office/drawing/2014/main" id="{39FDDD0B-3DEB-58CC-9B56-E5D5D50F6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55179" y="4571297"/>
            <a:ext cx="2613375" cy="1960031"/>
          </a:xfrm>
          <a:prstGeom prst="rect">
            <a:avLst/>
          </a:prstGeom>
        </p:spPr>
      </p:pic>
      <p:pic>
        <p:nvPicPr>
          <p:cNvPr id="13" name="Afbeelding 12" descr="Afbeelding met muur, overdekt, bouw, verven&#10;&#10;Automatisch gegenereerde beschrijving">
            <a:extLst>
              <a:ext uri="{FF2B5EF4-FFF2-40B4-BE49-F238E27FC236}">
                <a16:creationId xmlns:a16="http://schemas.microsoft.com/office/drawing/2014/main" id="{DF45C281-2D72-E46D-A666-B6F41730D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994731" y="4660732"/>
            <a:ext cx="2511164" cy="1883373"/>
          </a:xfrm>
          <a:prstGeom prst="rect">
            <a:avLst/>
          </a:prstGeom>
        </p:spPr>
      </p:pic>
      <p:sp>
        <p:nvSpPr>
          <p:cNvPr id="14" name="Tekstvak 13">
            <a:extLst>
              <a:ext uri="{FF2B5EF4-FFF2-40B4-BE49-F238E27FC236}">
                <a16:creationId xmlns:a16="http://schemas.microsoft.com/office/drawing/2014/main" id="{94A801E8-3C1E-E116-0C50-DE178C533984}"/>
              </a:ext>
            </a:extLst>
          </p:cNvPr>
          <p:cNvSpPr txBox="1"/>
          <p:nvPr/>
        </p:nvSpPr>
        <p:spPr>
          <a:xfrm>
            <a:off x="6096000" y="1077809"/>
            <a:ext cx="2210937" cy="1169551"/>
          </a:xfrm>
          <a:prstGeom prst="rect">
            <a:avLst/>
          </a:prstGeom>
          <a:noFill/>
        </p:spPr>
        <p:txBody>
          <a:bodyPr wrap="square" rtlCol="0">
            <a:spAutoFit/>
          </a:bodyPr>
          <a:lstStyle/>
          <a:p>
            <a:r>
              <a:rPr lang="nl-NL" sz="1400" dirty="0">
                <a:latin typeface="Google Sans"/>
              </a:rPr>
              <a:t>We hebben hier geleerd om altijd de afmetingen te schrijven van de planken. Anders kan je in de war raken of je vergeet het.</a:t>
            </a:r>
          </a:p>
        </p:txBody>
      </p:sp>
      <p:cxnSp>
        <p:nvCxnSpPr>
          <p:cNvPr id="16" name="Rechte verbindingslijn 15">
            <a:extLst>
              <a:ext uri="{FF2B5EF4-FFF2-40B4-BE49-F238E27FC236}">
                <a16:creationId xmlns:a16="http://schemas.microsoft.com/office/drawing/2014/main" id="{B893056E-961D-89A5-0F8C-36D6B9E4C084}"/>
              </a:ext>
            </a:extLst>
          </p:cNvPr>
          <p:cNvCxnSpPr>
            <a:cxnSpLocks/>
          </p:cNvCxnSpPr>
          <p:nvPr/>
        </p:nvCxnSpPr>
        <p:spPr>
          <a:xfrm flipV="1">
            <a:off x="8181484" y="1637672"/>
            <a:ext cx="583001" cy="49826"/>
          </a:xfrm>
          <a:prstGeom prst="line">
            <a:avLst/>
          </a:prstGeom>
        </p:spPr>
        <p:style>
          <a:lnRef idx="1">
            <a:schemeClr val="dk1"/>
          </a:lnRef>
          <a:fillRef idx="0">
            <a:schemeClr val="dk1"/>
          </a:fillRef>
          <a:effectRef idx="0">
            <a:schemeClr val="dk1"/>
          </a:effectRef>
          <a:fontRef idx="minor">
            <a:schemeClr val="tx1"/>
          </a:fontRef>
        </p:style>
      </p:cxnSp>
      <p:sp>
        <p:nvSpPr>
          <p:cNvPr id="18" name="Tekstvak 17">
            <a:extLst>
              <a:ext uri="{FF2B5EF4-FFF2-40B4-BE49-F238E27FC236}">
                <a16:creationId xmlns:a16="http://schemas.microsoft.com/office/drawing/2014/main" id="{D59898E1-3AA3-7A54-C53F-D94309C6E2C7}"/>
              </a:ext>
            </a:extLst>
          </p:cNvPr>
          <p:cNvSpPr txBox="1"/>
          <p:nvPr/>
        </p:nvSpPr>
        <p:spPr>
          <a:xfrm>
            <a:off x="8634708" y="3014092"/>
            <a:ext cx="1487266" cy="1384995"/>
          </a:xfrm>
          <a:prstGeom prst="rect">
            <a:avLst/>
          </a:prstGeom>
          <a:noFill/>
        </p:spPr>
        <p:txBody>
          <a:bodyPr wrap="square" rtlCol="0">
            <a:spAutoFit/>
          </a:bodyPr>
          <a:lstStyle/>
          <a:p>
            <a:r>
              <a:rPr lang="nl-NL" sz="1400" dirty="0">
                <a:latin typeface="Google Sans"/>
              </a:rPr>
              <a:t>We hebben hier geleerd om meerdere lagen verf te zetten</a:t>
            </a:r>
            <a:r>
              <a:rPr lang="nl-NL" sz="1400" dirty="0"/>
              <a:t>. </a:t>
            </a:r>
            <a:r>
              <a:rPr lang="nl-NL" sz="1400" dirty="0">
                <a:latin typeface="Google Sans"/>
              </a:rPr>
              <a:t>Anders ziet het er raar uit.</a:t>
            </a:r>
          </a:p>
        </p:txBody>
      </p:sp>
      <p:cxnSp>
        <p:nvCxnSpPr>
          <p:cNvPr id="19" name="Rechte verbindingslijn 18">
            <a:extLst>
              <a:ext uri="{FF2B5EF4-FFF2-40B4-BE49-F238E27FC236}">
                <a16:creationId xmlns:a16="http://schemas.microsoft.com/office/drawing/2014/main" id="{1A535B2C-9A7E-AA3F-6B3C-D0B97191A859}"/>
              </a:ext>
            </a:extLst>
          </p:cNvPr>
          <p:cNvCxnSpPr>
            <a:cxnSpLocks/>
          </p:cNvCxnSpPr>
          <p:nvPr/>
        </p:nvCxnSpPr>
        <p:spPr>
          <a:xfrm>
            <a:off x="10017126" y="4262414"/>
            <a:ext cx="198174" cy="189472"/>
          </a:xfrm>
          <a:prstGeom prst="line">
            <a:avLst/>
          </a:prstGeom>
        </p:spPr>
        <p:style>
          <a:lnRef idx="1">
            <a:schemeClr val="dk1"/>
          </a:lnRef>
          <a:fillRef idx="0">
            <a:schemeClr val="dk1"/>
          </a:fillRef>
          <a:effectRef idx="0">
            <a:schemeClr val="dk1"/>
          </a:effectRef>
          <a:fontRef idx="minor">
            <a:schemeClr val="tx1"/>
          </a:fontRef>
        </p:style>
      </p:cxnSp>
      <p:cxnSp>
        <p:nvCxnSpPr>
          <p:cNvPr id="22" name="Rechte verbindingslijn 21">
            <a:extLst>
              <a:ext uri="{FF2B5EF4-FFF2-40B4-BE49-F238E27FC236}">
                <a16:creationId xmlns:a16="http://schemas.microsoft.com/office/drawing/2014/main" id="{95FC2A44-ADAD-7A6A-64F1-68803A5E7073}"/>
              </a:ext>
            </a:extLst>
          </p:cNvPr>
          <p:cNvCxnSpPr>
            <a:cxnSpLocks/>
          </p:cNvCxnSpPr>
          <p:nvPr/>
        </p:nvCxnSpPr>
        <p:spPr>
          <a:xfrm flipV="1">
            <a:off x="7624305" y="5552592"/>
            <a:ext cx="583001" cy="49826"/>
          </a:xfrm>
          <a:prstGeom prst="line">
            <a:avLst/>
          </a:prstGeom>
        </p:spPr>
        <p:style>
          <a:lnRef idx="1">
            <a:schemeClr val="dk1"/>
          </a:lnRef>
          <a:fillRef idx="0">
            <a:schemeClr val="dk1"/>
          </a:fillRef>
          <a:effectRef idx="0">
            <a:schemeClr val="dk1"/>
          </a:effectRef>
          <a:fontRef idx="minor">
            <a:schemeClr val="tx1"/>
          </a:fontRef>
        </p:style>
      </p:cxnSp>
      <p:sp>
        <p:nvSpPr>
          <p:cNvPr id="23" name="Tekstvak 22">
            <a:extLst>
              <a:ext uri="{FF2B5EF4-FFF2-40B4-BE49-F238E27FC236}">
                <a16:creationId xmlns:a16="http://schemas.microsoft.com/office/drawing/2014/main" id="{BF9EEF20-5066-5B37-8084-E43BA66167C3}"/>
              </a:ext>
            </a:extLst>
          </p:cNvPr>
          <p:cNvSpPr txBox="1"/>
          <p:nvPr/>
        </p:nvSpPr>
        <p:spPr>
          <a:xfrm>
            <a:off x="8300633" y="4902466"/>
            <a:ext cx="1389278" cy="954107"/>
          </a:xfrm>
          <a:prstGeom prst="rect">
            <a:avLst/>
          </a:prstGeom>
          <a:noFill/>
        </p:spPr>
        <p:txBody>
          <a:bodyPr wrap="square" rtlCol="0">
            <a:spAutoFit/>
          </a:bodyPr>
          <a:lstStyle/>
          <a:p>
            <a:r>
              <a:rPr lang="nl-NL" sz="1400" dirty="0">
                <a:latin typeface="Google Sans"/>
              </a:rPr>
              <a:t>We kijken hier of de planken lang of kort genoeg zijn</a:t>
            </a:r>
          </a:p>
        </p:txBody>
      </p:sp>
      <p:cxnSp>
        <p:nvCxnSpPr>
          <p:cNvPr id="24" name="Rechte verbindingslijn 23">
            <a:extLst>
              <a:ext uri="{FF2B5EF4-FFF2-40B4-BE49-F238E27FC236}">
                <a16:creationId xmlns:a16="http://schemas.microsoft.com/office/drawing/2014/main" id="{C9766AC5-1B6A-1869-69E1-C98200573302}"/>
              </a:ext>
            </a:extLst>
          </p:cNvPr>
          <p:cNvCxnSpPr>
            <a:cxnSpLocks/>
          </p:cNvCxnSpPr>
          <p:nvPr/>
        </p:nvCxnSpPr>
        <p:spPr>
          <a:xfrm flipV="1">
            <a:off x="3236832" y="5602418"/>
            <a:ext cx="261130" cy="104862"/>
          </a:xfrm>
          <a:prstGeom prst="line">
            <a:avLst/>
          </a:prstGeom>
        </p:spPr>
        <p:style>
          <a:lnRef idx="1">
            <a:schemeClr val="dk1"/>
          </a:lnRef>
          <a:fillRef idx="0">
            <a:schemeClr val="dk1"/>
          </a:fillRef>
          <a:effectRef idx="0">
            <a:schemeClr val="dk1"/>
          </a:effectRef>
          <a:fontRef idx="minor">
            <a:schemeClr val="tx1"/>
          </a:fontRef>
        </p:style>
      </p:cxnSp>
      <p:cxnSp>
        <p:nvCxnSpPr>
          <p:cNvPr id="26" name="Rechte verbindingslijn 25">
            <a:extLst>
              <a:ext uri="{FF2B5EF4-FFF2-40B4-BE49-F238E27FC236}">
                <a16:creationId xmlns:a16="http://schemas.microsoft.com/office/drawing/2014/main" id="{EE515EF0-216E-83C2-D229-795376720371}"/>
              </a:ext>
            </a:extLst>
          </p:cNvPr>
          <p:cNvCxnSpPr>
            <a:cxnSpLocks/>
          </p:cNvCxnSpPr>
          <p:nvPr/>
        </p:nvCxnSpPr>
        <p:spPr>
          <a:xfrm flipV="1">
            <a:off x="2765182" y="2186101"/>
            <a:ext cx="583001" cy="49826"/>
          </a:xfrm>
          <a:prstGeom prst="line">
            <a:avLst/>
          </a:prstGeom>
        </p:spPr>
        <p:style>
          <a:lnRef idx="1">
            <a:schemeClr val="dk1"/>
          </a:lnRef>
          <a:fillRef idx="0">
            <a:schemeClr val="dk1"/>
          </a:fillRef>
          <a:effectRef idx="0">
            <a:schemeClr val="dk1"/>
          </a:effectRef>
          <a:fontRef idx="minor">
            <a:schemeClr val="tx1"/>
          </a:fontRef>
        </p:style>
      </p:cxnSp>
      <p:sp>
        <p:nvSpPr>
          <p:cNvPr id="27" name="Tekstvak 26">
            <a:extLst>
              <a:ext uri="{FF2B5EF4-FFF2-40B4-BE49-F238E27FC236}">
                <a16:creationId xmlns:a16="http://schemas.microsoft.com/office/drawing/2014/main" id="{DDC29D34-94CB-E0E1-F458-B31BB95F1948}"/>
              </a:ext>
            </a:extLst>
          </p:cNvPr>
          <p:cNvSpPr txBox="1"/>
          <p:nvPr/>
        </p:nvSpPr>
        <p:spPr>
          <a:xfrm>
            <a:off x="3542534" y="4902466"/>
            <a:ext cx="1587238" cy="1169551"/>
          </a:xfrm>
          <a:prstGeom prst="rect">
            <a:avLst/>
          </a:prstGeom>
          <a:noFill/>
        </p:spPr>
        <p:txBody>
          <a:bodyPr wrap="square" rtlCol="0">
            <a:spAutoFit/>
          </a:bodyPr>
          <a:lstStyle/>
          <a:p>
            <a:r>
              <a:rPr lang="nl-NL" sz="1400" dirty="0">
                <a:latin typeface="Google Sans"/>
              </a:rPr>
              <a:t>We hebben hier alle informatie geschreven dat we nodig hebben voor ons product.</a:t>
            </a:r>
          </a:p>
        </p:txBody>
      </p:sp>
      <p:sp>
        <p:nvSpPr>
          <p:cNvPr id="28" name="Tekstvak 27">
            <a:extLst>
              <a:ext uri="{FF2B5EF4-FFF2-40B4-BE49-F238E27FC236}">
                <a16:creationId xmlns:a16="http://schemas.microsoft.com/office/drawing/2014/main" id="{191DAEAC-FF12-F05B-FDCA-787612B69E39}"/>
              </a:ext>
            </a:extLst>
          </p:cNvPr>
          <p:cNvSpPr txBox="1"/>
          <p:nvPr/>
        </p:nvSpPr>
        <p:spPr>
          <a:xfrm>
            <a:off x="3497962" y="1644112"/>
            <a:ext cx="1820209" cy="954107"/>
          </a:xfrm>
          <a:prstGeom prst="rect">
            <a:avLst/>
          </a:prstGeom>
          <a:noFill/>
        </p:spPr>
        <p:txBody>
          <a:bodyPr wrap="square" rtlCol="0">
            <a:spAutoFit/>
          </a:bodyPr>
          <a:lstStyle/>
          <a:p>
            <a:r>
              <a:rPr lang="nl-NL" sz="1400" dirty="0">
                <a:latin typeface="Google Sans"/>
              </a:rPr>
              <a:t>We hebben hier de planken gesneden, zodat ze precies op maat waren.</a:t>
            </a:r>
          </a:p>
        </p:txBody>
      </p:sp>
    </p:spTree>
    <p:extLst>
      <p:ext uri="{BB962C8B-B14F-4D97-AF65-F5344CB8AC3E}">
        <p14:creationId xmlns:p14="http://schemas.microsoft.com/office/powerpoint/2010/main" val="1825478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086F4-F54A-25C7-12B1-B03678E31A17}"/>
              </a:ext>
            </a:extLst>
          </p:cNvPr>
          <p:cNvSpPr>
            <a:spLocks noGrp="1"/>
          </p:cNvSpPr>
          <p:nvPr>
            <p:ph type="title"/>
          </p:nvPr>
        </p:nvSpPr>
        <p:spPr>
          <a:xfrm>
            <a:off x="0" y="-54591"/>
            <a:ext cx="8886884" cy="953669"/>
          </a:xfrm>
        </p:spPr>
        <p:txBody>
          <a:bodyPr/>
          <a:lstStyle/>
          <a:p>
            <a:r>
              <a:rPr lang="nl-NL" dirty="0"/>
              <a:t>Sheet 17: </a:t>
            </a:r>
            <a:r>
              <a:rPr lang="nl-NL" dirty="0" err="1"/>
              <a:t>Final</a:t>
            </a:r>
            <a:r>
              <a:rPr lang="nl-NL" dirty="0"/>
              <a:t> Design 3D </a:t>
            </a:r>
            <a:r>
              <a:rPr lang="nl-NL" dirty="0" err="1"/>
              <a:t>Drawing</a:t>
            </a:r>
            <a:endParaRPr lang="nl-NL" dirty="0"/>
          </a:p>
        </p:txBody>
      </p:sp>
      <p:sp>
        <p:nvSpPr>
          <p:cNvPr id="3" name="Tijdelijke aanduiding voor inhoud 2">
            <a:extLst>
              <a:ext uri="{FF2B5EF4-FFF2-40B4-BE49-F238E27FC236}">
                <a16:creationId xmlns:a16="http://schemas.microsoft.com/office/drawing/2014/main" id="{1420D86F-A3D5-59FC-5385-FC96E3DDAFEE}"/>
              </a:ext>
            </a:extLst>
          </p:cNvPr>
          <p:cNvSpPr>
            <a:spLocks noGrp="1"/>
          </p:cNvSpPr>
          <p:nvPr>
            <p:ph idx="1"/>
          </p:nvPr>
        </p:nvSpPr>
        <p:spPr>
          <a:xfrm>
            <a:off x="178905" y="2085106"/>
            <a:ext cx="3843346" cy="1449664"/>
          </a:xfrm>
        </p:spPr>
        <p:txBody>
          <a:bodyPr>
            <a:normAutofit/>
          </a:bodyPr>
          <a:lstStyle/>
          <a:p>
            <a:pPr marL="0" indent="0">
              <a:buNone/>
            </a:pPr>
            <a:r>
              <a:rPr lang="nl-NL" sz="1400" dirty="0">
                <a:latin typeface="Google Sans"/>
              </a:rPr>
              <a:t>Hiernaast zie je </a:t>
            </a:r>
            <a:r>
              <a:rPr lang="nl-NL" sz="1400" dirty="0" err="1">
                <a:latin typeface="Google Sans"/>
              </a:rPr>
              <a:t>Final</a:t>
            </a:r>
            <a:r>
              <a:rPr lang="nl-NL" sz="1400" dirty="0">
                <a:latin typeface="Google Sans"/>
              </a:rPr>
              <a:t> Design: </a:t>
            </a:r>
          </a:p>
          <a:p>
            <a:pPr marL="0" indent="0">
              <a:buNone/>
            </a:pPr>
            <a:r>
              <a:rPr lang="nl-NL" sz="1400" dirty="0">
                <a:latin typeface="Google Sans"/>
              </a:rPr>
              <a:t>Er staat van alles zoals: Is het duurzaam, welke kleuren gebruiken we, Hoe werkt het, wat is de naam en fonts</a:t>
            </a:r>
          </a:p>
        </p:txBody>
      </p:sp>
      <p:pic>
        <p:nvPicPr>
          <p:cNvPr id="4" name="Tijdelijke aanduiding voor inhoud 4" descr="Afbeelding met tekst, schets, tekening, Kinderkunst&#10;&#10;Automatisch gegenereerde beschrijving">
            <a:extLst>
              <a:ext uri="{FF2B5EF4-FFF2-40B4-BE49-F238E27FC236}">
                <a16:creationId xmlns:a16="http://schemas.microsoft.com/office/drawing/2014/main" id="{0F8E216B-CD6A-B52B-DF5C-CC6684D94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522" y="1040643"/>
            <a:ext cx="7756478" cy="5817357"/>
          </a:xfrm>
          <a:prstGeom prst="rect">
            <a:avLst/>
          </a:prstGeom>
        </p:spPr>
      </p:pic>
    </p:spTree>
    <p:extLst>
      <p:ext uri="{BB962C8B-B14F-4D97-AF65-F5344CB8AC3E}">
        <p14:creationId xmlns:p14="http://schemas.microsoft.com/office/powerpoint/2010/main" val="1725307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3FCBB-F072-C0DC-A704-CB41BE34B660}"/>
              </a:ext>
            </a:extLst>
          </p:cNvPr>
          <p:cNvSpPr>
            <a:spLocks noGrp="1"/>
          </p:cNvSpPr>
          <p:nvPr>
            <p:ph type="title"/>
          </p:nvPr>
        </p:nvSpPr>
        <p:spPr>
          <a:xfrm>
            <a:off x="178904" y="173416"/>
            <a:ext cx="8886884" cy="953669"/>
          </a:xfrm>
        </p:spPr>
        <p:txBody>
          <a:bodyPr/>
          <a:lstStyle/>
          <a:p>
            <a:r>
              <a:rPr lang="nl-NL" dirty="0"/>
              <a:t>Sheet 18 &amp; 19: Planning &amp; Reflectie</a:t>
            </a:r>
          </a:p>
        </p:txBody>
      </p:sp>
      <p:sp>
        <p:nvSpPr>
          <p:cNvPr id="3" name="Tijdelijke aanduiding voor inhoud 2">
            <a:extLst>
              <a:ext uri="{FF2B5EF4-FFF2-40B4-BE49-F238E27FC236}">
                <a16:creationId xmlns:a16="http://schemas.microsoft.com/office/drawing/2014/main" id="{F84722C4-C189-2DCD-A46F-7482C2CFDB7F}"/>
              </a:ext>
            </a:extLst>
          </p:cNvPr>
          <p:cNvSpPr>
            <a:spLocks noGrp="1"/>
          </p:cNvSpPr>
          <p:nvPr>
            <p:ph idx="1"/>
          </p:nvPr>
        </p:nvSpPr>
        <p:spPr>
          <a:xfrm>
            <a:off x="0" y="1523410"/>
            <a:ext cx="2932307" cy="5406990"/>
          </a:xfrm>
        </p:spPr>
        <p:txBody>
          <a:bodyPr>
            <a:normAutofit/>
          </a:bodyPr>
          <a:lstStyle/>
          <a:p>
            <a:pPr marL="0" indent="0">
              <a:buNone/>
            </a:pPr>
            <a:r>
              <a:rPr lang="nl-NL" sz="1400" b="0" i="1" u="sng" dirty="0">
                <a:effectLst/>
                <a:latin typeface="Google Sans"/>
              </a:rPr>
              <a:t>Week 9, 28-2-2024</a:t>
            </a:r>
          </a:p>
          <a:p>
            <a:pPr marL="0" indent="0">
              <a:lnSpc>
                <a:spcPct val="100000"/>
              </a:lnSpc>
              <a:buNone/>
            </a:pPr>
            <a:r>
              <a:rPr lang="nl-NL" sz="1400" b="0" i="1" dirty="0">
                <a:effectLst/>
                <a:latin typeface="Google Sans"/>
              </a:rPr>
              <a:t>Ik heb in 2 dagen een verslag gemaakt over onze ontwerpen. De samenwerking binnen het team verliep over het algemeen goed, we luisterden naar elkaar. Misschien is het een goed idee om voortaan eerst te overleggen over onze plannen in plaats van zomaar iets te doen. Ik vind dat iedereen hard heeft gewerkt, behalve Tarik. Hij zit vaak alleen met andere mensen en lijkt niet veel bij te dragen. Het team zou kunnen overwegen om reflectiemomenten in te lassen en wellicht samen te werken in de werkplaats.</a:t>
            </a:r>
            <a:r>
              <a:rPr lang="nl-NL" sz="1400" i="1" dirty="0">
                <a:latin typeface="Google Sans"/>
              </a:rPr>
              <a:t> De reflectie van de team doen en misschien in de werkplaats werken.</a:t>
            </a:r>
          </a:p>
        </p:txBody>
      </p:sp>
      <p:cxnSp>
        <p:nvCxnSpPr>
          <p:cNvPr id="5" name="Rechte verbindingslijn 4">
            <a:extLst>
              <a:ext uri="{FF2B5EF4-FFF2-40B4-BE49-F238E27FC236}">
                <a16:creationId xmlns:a16="http://schemas.microsoft.com/office/drawing/2014/main" id="{5D0F5747-0A31-F4E3-53E7-3AA173966F1E}"/>
              </a:ext>
            </a:extLst>
          </p:cNvPr>
          <p:cNvCxnSpPr>
            <a:cxnSpLocks/>
          </p:cNvCxnSpPr>
          <p:nvPr/>
        </p:nvCxnSpPr>
        <p:spPr>
          <a:xfrm>
            <a:off x="2932307" y="1503596"/>
            <a:ext cx="0" cy="5082734"/>
          </a:xfrm>
          <a:prstGeom prst="line">
            <a:avLst/>
          </a:prstGeom>
        </p:spPr>
        <p:style>
          <a:lnRef idx="1">
            <a:schemeClr val="dk1"/>
          </a:lnRef>
          <a:fillRef idx="0">
            <a:schemeClr val="dk1"/>
          </a:fillRef>
          <a:effectRef idx="0">
            <a:schemeClr val="dk1"/>
          </a:effectRef>
          <a:fontRef idx="minor">
            <a:schemeClr val="tx1"/>
          </a:fontRef>
        </p:style>
      </p:cxnSp>
      <p:sp>
        <p:nvSpPr>
          <p:cNvPr id="4" name="Tekstvak 3">
            <a:extLst>
              <a:ext uri="{FF2B5EF4-FFF2-40B4-BE49-F238E27FC236}">
                <a16:creationId xmlns:a16="http://schemas.microsoft.com/office/drawing/2014/main" id="{89307430-EA1D-C748-44C3-0730CEE9C745}"/>
              </a:ext>
            </a:extLst>
          </p:cNvPr>
          <p:cNvSpPr txBox="1"/>
          <p:nvPr/>
        </p:nvSpPr>
        <p:spPr>
          <a:xfrm>
            <a:off x="2932307" y="1503596"/>
            <a:ext cx="2302826" cy="3970318"/>
          </a:xfrm>
          <a:prstGeom prst="rect">
            <a:avLst/>
          </a:prstGeom>
          <a:noFill/>
        </p:spPr>
        <p:txBody>
          <a:bodyPr wrap="square" rtlCol="0">
            <a:spAutoFit/>
          </a:bodyPr>
          <a:lstStyle/>
          <a:p>
            <a:r>
              <a:rPr lang="nl-NL" sz="1400" i="1" u="sng" dirty="0">
                <a:latin typeface="Google Sans"/>
              </a:rPr>
              <a:t>Week 10, 6-3-2024</a:t>
            </a:r>
          </a:p>
          <a:p>
            <a:endParaRPr lang="nl-NL" sz="1400" i="1" u="sng" dirty="0">
              <a:latin typeface="Google Sans"/>
            </a:endParaRPr>
          </a:p>
          <a:p>
            <a:r>
              <a:rPr lang="nl-NL" sz="1400" i="1" dirty="0">
                <a:latin typeface="Google Sans"/>
              </a:rPr>
              <a:t>I</a:t>
            </a:r>
            <a:r>
              <a:rPr lang="nl-NL" sz="1400" b="0" i="1" dirty="0">
                <a:effectLst/>
                <a:latin typeface="Google Sans"/>
              </a:rPr>
              <a:t>n één dag heb ik mijn portfolio en de verslagen afgerond. De samenwerking verliep vlot zonder fouten. We communiceerden effectief met elkaar en iedereen werkte hard. Tarik nam deze keer iets meer taken op zich, maar niet aanzienlijk veel meer, aangezien hij nog steeds bezig was met andere zaken. We zullen nu beginnen met het maken van de lesverslagen en we gaan verder met de prototype.</a:t>
            </a:r>
            <a:endParaRPr lang="nl-NL" sz="1400" i="1" dirty="0">
              <a:latin typeface="Google Sans"/>
            </a:endParaRPr>
          </a:p>
        </p:txBody>
      </p:sp>
      <p:cxnSp>
        <p:nvCxnSpPr>
          <p:cNvPr id="7" name="Rechte verbindingslijn 6">
            <a:extLst>
              <a:ext uri="{FF2B5EF4-FFF2-40B4-BE49-F238E27FC236}">
                <a16:creationId xmlns:a16="http://schemas.microsoft.com/office/drawing/2014/main" id="{4FD12264-EBAC-1FEA-9F8E-1211C3E54BA3}"/>
              </a:ext>
            </a:extLst>
          </p:cNvPr>
          <p:cNvCxnSpPr>
            <a:cxnSpLocks/>
          </p:cNvCxnSpPr>
          <p:nvPr/>
        </p:nvCxnSpPr>
        <p:spPr>
          <a:xfrm>
            <a:off x="5141843" y="1523410"/>
            <a:ext cx="0" cy="4730566"/>
          </a:xfrm>
          <a:prstGeom prst="line">
            <a:avLst/>
          </a:prstGeom>
        </p:spPr>
        <p:style>
          <a:lnRef idx="1">
            <a:schemeClr val="dk1"/>
          </a:lnRef>
          <a:fillRef idx="0">
            <a:schemeClr val="dk1"/>
          </a:fillRef>
          <a:effectRef idx="0">
            <a:schemeClr val="dk1"/>
          </a:effectRef>
          <a:fontRef idx="minor">
            <a:schemeClr val="tx1"/>
          </a:fontRef>
        </p:style>
      </p:cxnSp>
      <p:sp>
        <p:nvSpPr>
          <p:cNvPr id="6" name="Tekstvak 5">
            <a:extLst>
              <a:ext uri="{FF2B5EF4-FFF2-40B4-BE49-F238E27FC236}">
                <a16:creationId xmlns:a16="http://schemas.microsoft.com/office/drawing/2014/main" id="{5B3BAD80-362C-5ED7-FB6C-9F57435EB5E7}"/>
              </a:ext>
            </a:extLst>
          </p:cNvPr>
          <p:cNvSpPr txBox="1"/>
          <p:nvPr/>
        </p:nvSpPr>
        <p:spPr>
          <a:xfrm>
            <a:off x="5308786" y="1523410"/>
            <a:ext cx="2060709" cy="4401205"/>
          </a:xfrm>
          <a:prstGeom prst="rect">
            <a:avLst/>
          </a:prstGeom>
          <a:noFill/>
        </p:spPr>
        <p:txBody>
          <a:bodyPr wrap="square" rtlCol="0">
            <a:spAutoFit/>
          </a:bodyPr>
          <a:lstStyle/>
          <a:p>
            <a:r>
              <a:rPr lang="nl-NL" sz="1400" b="0" i="1" u="sng" dirty="0">
                <a:effectLst/>
                <a:latin typeface="Google Sans"/>
              </a:rPr>
              <a:t>Week 11, 11-3-2024</a:t>
            </a:r>
          </a:p>
          <a:p>
            <a:endParaRPr lang="nl-NL" sz="1400" i="1" dirty="0">
              <a:latin typeface="Google Sans"/>
            </a:endParaRPr>
          </a:p>
          <a:p>
            <a:r>
              <a:rPr lang="nl-NL" sz="1400" b="0" i="1" dirty="0">
                <a:effectLst/>
                <a:latin typeface="Google Sans"/>
              </a:rPr>
              <a:t>In één dag hebben we als team samengewerkt aan zowel een deel van de presentatie als een deel van het prototype. De samenwerking verliep soepel en iedereen heeft zijn of haar taak volbracht.</a:t>
            </a:r>
            <a:r>
              <a:rPr lang="nl-NL" sz="1400" i="1" dirty="0">
                <a:latin typeface="Google Sans"/>
              </a:rPr>
              <a:t> Soms waren we te snel klaar en dan moesten we nakijken of het wel goed is gedaan. En deze keer heeft Tarik ook meer gedaan en daar ben ik best happy om!</a:t>
            </a:r>
            <a:r>
              <a:rPr lang="nl-NL" sz="1400" b="0" i="1" dirty="0">
                <a:effectLst/>
                <a:latin typeface="Google Sans"/>
              </a:rPr>
              <a:t> Nu gaan we onze presentatie </a:t>
            </a:r>
            <a:r>
              <a:rPr lang="nl-NL" sz="1400" i="1" dirty="0">
                <a:latin typeface="Google Sans"/>
              </a:rPr>
              <a:t>en de </a:t>
            </a:r>
            <a:r>
              <a:rPr lang="nl-NL" sz="1400" b="0" i="1" dirty="0">
                <a:effectLst/>
                <a:latin typeface="Google Sans"/>
              </a:rPr>
              <a:t> prototype verder uitbreiden.</a:t>
            </a:r>
            <a:endParaRPr lang="nl-NL" dirty="0">
              <a:latin typeface="Google Sans"/>
            </a:endParaRPr>
          </a:p>
        </p:txBody>
      </p:sp>
      <p:cxnSp>
        <p:nvCxnSpPr>
          <p:cNvPr id="8" name="Rechte verbindingslijn 7">
            <a:extLst>
              <a:ext uri="{FF2B5EF4-FFF2-40B4-BE49-F238E27FC236}">
                <a16:creationId xmlns:a16="http://schemas.microsoft.com/office/drawing/2014/main" id="{4B88379A-E7A2-544F-5680-38702FBE5281}"/>
              </a:ext>
            </a:extLst>
          </p:cNvPr>
          <p:cNvCxnSpPr>
            <a:cxnSpLocks/>
          </p:cNvCxnSpPr>
          <p:nvPr/>
        </p:nvCxnSpPr>
        <p:spPr>
          <a:xfrm>
            <a:off x="7415066" y="1414264"/>
            <a:ext cx="6626" cy="4822741"/>
          </a:xfrm>
          <a:prstGeom prst="line">
            <a:avLst/>
          </a:prstGeom>
        </p:spPr>
        <p:style>
          <a:lnRef idx="1">
            <a:schemeClr val="dk1"/>
          </a:lnRef>
          <a:fillRef idx="0">
            <a:schemeClr val="dk1"/>
          </a:fillRef>
          <a:effectRef idx="0">
            <a:schemeClr val="dk1"/>
          </a:effectRef>
          <a:fontRef idx="minor">
            <a:schemeClr val="tx1"/>
          </a:fontRef>
        </p:style>
      </p:cxnSp>
      <p:sp>
        <p:nvSpPr>
          <p:cNvPr id="9" name="Tekstvak 8">
            <a:extLst>
              <a:ext uri="{FF2B5EF4-FFF2-40B4-BE49-F238E27FC236}">
                <a16:creationId xmlns:a16="http://schemas.microsoft.com/office/drawing/2014/main" id="{FE730A70-7DD4-A989-93F4-F52FF86A4882}"/>
              </a:ext>
            </a:extLst>
          </p:cNvPr>
          <p:cNvSpPr txBox="1"/>
          <p:nvPr/>
        </p:nvSpPr>
        <p:spPr>
          <a:xfrm>
            <a:off x="7559082" y="1523410"/>
            <a:ext cx="2083635" cy="3323987"/>
          </a:xfrm>
          <a:prstGeom prst="rect">
            <a:avLst/>
          </a:prstGeom>
          <a:noFill/>
        </p:spPr>
        <p:txBody>
          <a:bodyPr wrap="square" rtlCol="0">
            <a:spAutoFit/>
          </a:bodyPr>
          <a:lstStyle/>
          <a:p>
            <a:r>
              <a:rPr lang="nl-NL" sz="1400" i="1" u="sng" dirty="0">
                <a:latin typeface="Google Sans"/>
              </a:rPr>
              <a:t>Week 11, 13-3-2024</a:t>
            </a:r>
          </a:p>
          <a:p>
            <a:endParaRPr lang="nl-NL" sz="1400" i="1" u="sng" dirty="0">
              <a:latin typeface="Google Sans"/>
            </a:endParaRPr>
          </a:p>
          <a:p>
            <a:r>
              <a:rPr lang="nl-NL" sz="1400" i="1" dirty="0">
                <a:latin typeface="Google Sans"/>
              </a:rPr>
              <a:t>In één week heeft een deel van de team een deel van de presentatie gemaakt en de andere deel van het team was bezig met de prototype. De samenwerking ging zoals altijd weer goed, maar de communicatie kan veel beter. We gaan nu verder met de presentatie en de prototype.</a:t>
            </a:r>
          </a:p>
        </p:txBody>
      </p:sp>
      <p:cxnSp>
        <p:nvCxnSpPr>
          <p:cNvPr id="10" name="Rechte verbindingslijn 9">
            <a:extLst>
              <a:ext uri="{FF2B5EF4-FFF2-40B4-BE49-F238E27FC236}">
                <a16:creationId xmlns:a16="http://schemas.microsoft.com/office/drawing/2014/main" id="{0D0A64E2-9BB0-B63E-0113-1348068B1E90}"/>
              </a:ext>
            </a:extLst>
          </p:cNvPr>
          <p:cNvCxnSpPr>
            <a:cxnSpLocks/>
          </p:cNvCxnSpPr>
          <p:nvPr/>
        </p:nvCxnSpPr>
        <p:spPr>
          <a:xfrm>
            <a:off x="9594999" y="1414264"/>
            <a:ext cx="6626" cy="4822741"/>
          </a:xfrm>
          <a:prstGeom prst="line">
            <a:avLst/>
          </a:prstGeom>
        </p:spPr>
        <p:style>
          <a:lnRef idx="1">
            <a:schemeClr val="dk1"/>
          </a:lnRef>
          <a:fillRef idx="0">
            <a:schemeClr val="dk1"/>
          </a:fillRef>
          <a:effectRef idx="0">
            <a:schemeClr val="dk1"/>
          </a:effectRef>
          <a:fontRef idx="minor">
            <a:schemeClr val="tx1"/>
          </a:fontRef>
        </p:style>
      </p:cxnSp>
      <p:sp>
        <p:nvSpPr>
          <p:cNvPr id="11" name="Tekstvak 10">
            <a:extLst>
              <a:ext uri="{FF2B5EF4-FFF2-40B4-BE49-F238E27FC236}">
                <a16:creationId xmlns:a16="http://schemas.microsoft.com/office/drawing/2014/main" id="{94C97300-9511-2E97-E459-9149E274EF21}"/>
              </a:ext>
            </a:extLst>
          </p:cNvPr>
          <p:cNvSpPr txBox="1"/>
          <p:nvPr/>
        </p:nvSpPr>
        <p:spPr>
          <a:xfrm>
            <a:off x="9624602" y="1523410"/>
            <a:ext cx="2390257" cy="3539430"/>
          </a:xfrm>
          <a:prstGeom prst="rect">
            <a:avLst/>
          </a:prstGeom>
          <a:noFill/>
        </p:spPr>
        <p:txBody>
          <a:bodyPr wrap="square" rtlCol="0">
            <a:spAutoFit/>
          </a:bodyPr>
          <a:lstStyle/>
          <a:p>
            <a:r>
              <a:rPr lang="nl-NL" sz="1400" i="1" u="sng" dirty="0">
                <a:latin typeface="Google Sans"/>
              </a:rPr>
              <a:t>Week 12, 18-3-2024</a:t>
            </a:r>
          </a:p>
          <a:p>
            <a:endParaRPr lang="nl-NL" sz="1400" i="1" u="sng" dirty="0">
              <a:latin typeface="Google Sans"/>
            </a:endParaRPr>
          </a:p>
          <a:p>
            <a:r>
              <a:rPr lang="nl-NL" sz="1400" i="1" dirty="0">
                <a:latin typeface="Google Sans"/>
              </a:rPr>
              <a:t>In een paar dagen heeft een deel van de team de presentatie gedaan en de andere deel de groepswebsite. Een paar leden gingen even niks doen en daarna gingen ze weer aan het werk. De communicatie kan nog steeds wat beter gaan en de samenwerking werd nu een beetje slechter.</a:t>
            </a:r>
          </a:p>
          <a:p>
            <a:r>
              <a:rPr lang="nl-NL" sz="1400" i="1" dirty="0">
                <a:latin typeface="Google Sans"/>
              </a:rPr>
              <a:t>We gaan nu verder met de presentatie en de groepswebsite. </a:t>
            </a:r>
          </a:p>
        </p:txBody>
      </p:sp>
    </p:spTree>
    <p:extLst>
      <p:ext uri="{BB962C8B-B14F-4D97-AF65-F5344CB8AC3E}">
        <p14:creationId xmlns:p14="http://schemas.microsoft.com/office/powerpoint/2010/main" val="156034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7A345-253D-CFA9-8B6E-0C4A993D2346}"/>
              </a:ext>
            </a:extLst>
          </p:cNvPr>
          <p:cNvSpPr>
            <a:spLocks noGrp="1"/>
          </p:cNvSpPr>
          <p:nvPr>
            <p:ph type="title"/>
          </p:nvPr>
        </p:nvSpPr>
        <p:spPr>
          <a:xfrm>
            <a:off x="0" y="86952"/>
            <a:ext cx="8886884" cy="953669"/>
          </a:xfrm>
        </p:spPr>
        <p:txBody>
          <a:bodyPr/>
          <a:lstStyle/>
          <a:p>
            <a:r>
              <a:rPr lang="nl-NL" dirty="0"/>
              <a:t>Sheet 20: </a:t>
            </a:r>
            <a:r>
              <a:rPr lang="nl-NL" dirty="0" err="1"/>
              <a:t>Finished</a:t>
            </a:r>
            <a:r>
              <a:rPr lang="nl-NL" dirty="0"/>
              <a:t> Product</a:t>
            </a:r>
          </a:p>
        </p:txBody>
      </p:sp>
      <p:sp>
        <p:nvSpPr>
          <p:cNvPr id="3" name="Tijdelijke aanduiding voor inhoud 2">
            <a:extLst>
              <a:ext uri="{FF2B5EF4-FFF2-40B4-BE49-F238E27FC236}">
                <a16:creationId xmlns:a16="http://schemas.microsoft.com/office/drawing/2014/main" id="{6AACE0E0-0CA2-10BC-4225-AD78CCDD30F5}"/>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978637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3EE5F4-7030-6AAA-A6F9-EF80F7D7D395}"/>
              </a:ext>
            </a:extLst>
          </p:cNvPr>
          <p:cNvSpPr>
            <a:spLocks noGrp="1"/>
          </p:cNvSpPr>
          <p:nvPr>
            <p:ph type="title"/>
          </p:nvPr>
        </p:nvSpPr>
        <p:spPr>
          <a:xfrm>
            <a:off x="0" y="86952"/>
            <a:ext cx="8886884" cy="953669"/>
          </a:xfrm>
        </p:spPr>
        <p:txBody>
          <a:bodyPr/>
          <a:lstStyle/>
          <a:p>
            <a:r>
              <a:rPr lang="nl-NL" dirty="0"/>
              <a:t>Sheet 21: Evaluatie van Product</a:t>
            </a:r>
          </a:p>
        </p:txBody>
      </p:sp>
      <p:sp>
        <p:nvSpPr>
          <p:cNvPr id="3" name="Tijdelijke aanduiding voor inhoud 2">
            <a:extLst>
              <a:ext uri="{FF2B5EF4-FFF2-40B4-BE49-F238E27FC236}">
                <a16:creationId xmlns:a16="http://schemas.microsoft.com/office/drawing/2014/main" id="{74B233A8-D822-15CB-9A2F-5A0CA4B1427F}"/>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749503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767BE3-5D53-6706-50F1-08649A8F062B}"/>
              </a:ext>
            </a:extLst>
          </p:cNvPr>
          <p:cNvSpPr>
            <a:spLocks noGrp="1"/>
          </p:cNvSpPr>
          <p:nvPr>
            <p:ph type="title"/>
          </p:nvPr>
        </p:nvSpPr>
        <p:spPr>
          <a:xfrm>
            <a:off x="0" y="0"/>
            <a:ext cx="8886884" cy="953669"/>
          </a:xfrm>
        </p:spPr>
        <p:txBody>
          <a:bodyPr/>
          <a:lstStyle/>
          <a:p>
            <a:r>
              <a:rPr lang="nl-NL" dirty="0"/>
              <a:t>Sheet 22: </a:t>
            </a:r>
            <a:r>
              <a:rPr lang="nl-NL" dirty="0" err="1"/>
              <a:t>Improved</a:t>
            </a:r>
            <a:r>
              <a:rPr lang="nl-NL" dirty="0"/>
              <a:t> Design</a:t>
            </a:r>
          </a:p>
        </p:txBody>
      </p:sp>
      <p:sp>
        <p:nvSpPr>
          <p:cNvPr id="3" name="Tijdelijke aanduiding voor inhoud 2">
            <a:extLst>
              <a:ext uri="{FF2B5EF4-FFF2-40B4-BE49-F238E27FC236}">
                <a16:creationId xmlns:a16="http://schemas.microsoft.com/office/drawing/2014/main" id="{5A8791B1-04E9-A7A7-C9AB-220DAC50270C}"/>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813765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arse Goudabstracte Achtergrond Van Marmer Vloeibare Inkt Kunst Op Papier  . Stock Foto - Image of kunstwerk, document: 224171022">
            <a:extLst>
              <a:ext uri="{FF2B5EF4-FFF2-40B4-BE49-F238E27FC236}">
                <a16:creationId xmlns:a16="http://schemas.microsoft.com/office/drawing/2014/main" id="{84C38B1E-A6B9-9806-1826-E4AC61B7BADF}"/>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t="37550" b="24903"/>
          <a:stretch/>
        </p:blipFill>
        <p:spPr bwMode="auto">
          <a:xfrm>
            <a:off x="20" y="10"/>
            <a:ext cx="12191980" cy="6857989"/>
          </a:xfrm>
          <a:prstGeom prst="rect">
            <a:avLst/>
          </a:prstGeom>
          <a:solidFill>
            <a:srgbClr val="FFFFFF"/>
          </a:solidFill>
        </p:spPr>
      </p:pic>
      <p:sp>
        <p:nvSpPr>
          <p:cNvPr id="2" name="Titel 1">
            <a:extLst>
              <a:ext uri="{FF2B5EF4-FFF2-40B4-BE49-F238E27FC236}">
                <a16:creationId xmlns:a16="http://schemas.microsoft.com/office/drawing/2014/main" id="{79BCFBAE-F30A-E78C-8602-BD4878DEFA12}"/>
              </a:ext>
            </a:extLst>
          </p:cNvPr>
          <p:cNvSpPr>
            <a:spLocks noGrp="1"/>
          </p:cNvSpPr>
          <p:nvPr>
            <p:ph type="title"/>
          </p:nvPr>
        </p:nvSpPr>
        <p:spPr>
          <a:xfrm>
            <a:off x="1066800" y="1143000"/>
            <a:ext cx="5345502" cy="1257300"/>
          </a:xfrm>
        </p:spPr>
        <p:txBody>
          <a:bodyPr anchor="ctr">
            <a:normAutofit/>
          </a:bodyPr>
          <a:lstStyle/>
          <a:p>
            <a:r>
              <a:rPr lang="en-US" sz="4100" dirty="0"/>
              <a:t>Naam </a:t>
            </a:r>
            <a:r>
              <a:rPr lang="en-US" sz="4100" dirty="0" err="1"/>
              <a:t>Leerling</a:t>
            </a:r>
            <a:r>
              <a:rPr lang="en-US" sz="4100" dirty="0"/>
              <a:t>: Destiny</a:t>
            </a:r>
          </a:p>
        </p:txBody>
      </p:sp>
      <p:sp>
        <p:nvSpPr>
          <p:cNvPr id="3" name="Tijdelijke aanduiding voor inhoud 2">
            <a:extLst>
              <a:ext uri="{FF2B5EF4-FFF2-40B4-BE49-F238E27FC236}">
                <a16:creationId xmlns:a16="http://schemas.microsoft.com/office/drawing/2014/main" id="{4F955704-E1AC-65DB-C64F-B21678AAC3DD}"/>
              </a:ext>
            </a:extLst>
          </p:cNvPr>
          <p:cNvSpPr>
            <a:spLocks noGrp="1"/>
          </p:cNvSpPr>
          <p:nvPr>
            <p:ph idx="1"/>
          </p:nvPr>
        </p:nvSpPr>
        <p:spPr>
          <a:xfrm>
            <a:off x="1066797" y="2648444"/>
            <a:ext cx="7083289" cy="3066555"/>
          </a:xfrm>
        </p:spPr>
        <p:txBody>
          <a:bodyPr>
            <a:normAutofit/>
          </a:bodyPr>
          <a:lstStyle/>
          <a:p>
            <a:pPr marL="0" indent="0">
              <a:lnSpc>
                <a:spcPct val="110000"/>
              </a:lnSpc>
              <a:buNone/>
            </a:pPr>
            <a:r>
              <a:rPr lang="en-US" sz="1700" b="1" i="1" dirty="0"/>
              <a:t>Link portfolio: </a:t>
            </a:r>
            <a:r>
              <a:rPr lang="en-US" sz="1700" b="1" i="1" dirty="0">
                <a:solidFill>
                  <a:srgbClr val="FFFFFF"/>
                </a:solidFill>
                <a:hlinkClick r:id="rId3"/>
              </a:rPr>
              <a:t>https://destiny170.cms.webnode.nl/</a:t>
            </a:r>
            <a:endParaRPr lang="en-US" sz="1700" b="1" i="1" dirty="0">
              <a:solidFill>
                <a:srgbClr val="FFFFFF"/>
              </a:solidFill>
            </a:endParaRPr>
          </a:p>
          <a:p>
            <a:pPr marL="0" indent="0">
              <a:lnSpc>
                <a:spcPct val="110000"/>
              </a:lnSpc>
              <a:buNone/>
            </a:pPr>
            <a:r>
              <a:rPr lang="en-US" sz="1700" b="1" i="1" dirty="0" err="1"/>
              <a:t>Namen</a:t>
            </a:r>
            <a:r>
              <a:rPr lang="en-US" sz="1700" b="1" i="1" dirty="0"/>
              <a:t> </a:t>
            </a:r>
            <a:r>
              <a:rPr lang="en-US" sz="1700" b="1" i="1" dirty="0" err="1"/>
              <a:t>en</a:t>
            </a:r>
            <a:r>
              <a:rPr lang="en-US" sz="1700" b="1" i="1" dirty="0"/>
              <a:t> </a:t>
            </a:r>
            <a:r>
              <a:rPr lang="en-US" sz="1700" b="1" i="1" dirty="0" err="1"/>
              <a:t>rollen</a:t>
            </a:r>
            <a:r>
              <a:rPr lang="en-US" sz="1700" b="1" i="1" dirty="0"/>
              <a:t> </a:t>
            </a:r>
            <a:r>
              <a:rPr lang="en-US" sz="1700" b="1" i="1" dirty="0" err="1"/>
              <a:t>teamleden</a:t>
            </a:r>
            <a:r>
              <a:rPr lang="en-US" sz="1700" b="1" i="1" dirty="0"/>
              <a:t>: </a:t>
            </a:r>
          </a:p>
          <a:p>
            <a:pPr marL="0" indent="0">
              <a:lnSpc>
                <a:spcPct val="110000"/>
              </a:lnSpc>
              <a:buNone/>
            </a:pPr>
            <a:r>
              <a:rPr lang="en-US" sz="1700" dirty="0"/>
              <a:t>Maryam </a:t>
            </a:r>
            <a:r>
              <a:rPr lang="en-US" sz="1700" dirty="0" err="1"/>
              <a:t>Tissoudali</a:t>
            </a:r>
            <a:r>
              <a:rPr lang="en-US" sz="1700" dirty="0"/>
              <a:t>: Planner</a:t>
            </a:r>
            <a:br>
              <a:rPr lang="en-US" sz="1700" dirty="0"/>
            </a:br>
            <a:r>
              <a:rPr lang="en-US" sz="1700" dirty="0"/>
              <a:t>Tarik </a:t>
            </a:r>
            <a:r>
              <a:rPr lang="en-US" sz="1700" dirty="0" err="1"/>
              <a:t>Yildiz</a:t>
            </a:r>
            <a:r>
              <a:rPr lang="en-US" sz="1700" dirty="0"/>
              <a:t>: </a:t>
            </a:r>
            <a:r>
              <a:rPr lang="en-US" sz="1700" dirty="0" err="1"/>
              <a:t>Controleur</a:t>
            </a:r>
            <a:br>
              <a:rPr lang="en-US" sz="1700" dirty="0"/>
            </a:br>
            <a:r>
              <a:rPr lang="en-US" sz="1700" dirty="0"/>
              <a:t>Nada </a:t>
            </a:r>
            <a:r>
              <a:rPr lang="en-US" sz="1700" dirty="0" err="1"/>
              <a:t>Hadouch</a:t>
            </a:r>
            <a:r>
              <a:rPr lang="en-US" sz="1700" dirty="0"/>
              <a:t>: Rapporteur</a:t>
            </a:r>
            <a:br>
              <a:rPr lang="en-US" sz="1700" dirty="0"/>
            </a:br>
            <a:r>
              <a:rPr lang="en-US" sz="1700" dirty="0"/>
              <a:t>Destiny Kuna: Kenner</a:t>
            </a:r>
          </a:p>
          <a:p>
            <a:pPr marL="0" indent="0">
              <a:lnSpc>
                <a:spcPct val="110000"/>
              </a:lnSpc>
              <a:buNone/>
            </a:pPr>
            <a:r>
              <a:rPr lang="en-US" sz="1700" b="1" i="1" dirty="0"/>
              <a:t>Link </a:t>
            </a:r>
            <a:r>
              <a:rPr lang="en-US" sz="1700" b="1" i="1" dirty="0" err="1"/>
              <a:t>groepswebsite</a:t>
            </a:r>
            <a:r>
              <a:rPr lang="en-US" sz="1700" b="1" i="1" dirty="0">
                <a:solidFill>
                  <a:srgbClr val="FFFFFF"/>
                </a:solidFill>
              </a:rPr>
              <a:t>: </a:t>
            </a:r>
            <a:r>
              <a:rPr lang="en-US" sz="1700" b="1" i="1" dirty="0">
                <a:solidFill>
                  <a:srgbClr val="FFFFFF"/>
                </a:solidFill>
                <a:hlinkClick r:id="rId4"/>
              </a:rPr>
              <a:t>https://groepswebsite-periode-27.webnode.nl/</a:t>
            </a:r>
            <a:endParaRPr lang="en-US" sz="1700" b="1" i="1" dirty="0">
              <a:solidFill>
                <a:srgbClr val="FFFFFF"/>
              </a:solidFill>
            </a:endParaRPr>
          </a:p>
          <a:p>
            <a:pPr marL="0" indent="0">
              <a:lnSpc>
                <a:spcPct val="110000"/>
              </a:lnSpc>
              <a:buNone/>
            </a:pPr>
            <a:endParaRPr lang="en-US" sz="1700" b="1" i="1" dirty="0">
              <a:solidFill>
                <a:srgbClr val="FFFFFF"/>
              </a:solidFill>
            </a:endParaRPr>
          </a:p>
          <a:p>
            <a:pPr marL="0" indent="0">
              <a:lnSpc>
                <a:spcPct val="110000"/>
              </a:lnSpc>
              <a:buNone/>
            </a:pPr>
            <a:endParaRPr lang="en-US" sz="1700" i="1" dirty="0">
              <a:solidFill>
                <a:srgbClr val="FFFFFF"/>
              </a:solidFill>
            </a:endParaRPr>
          </a:p>
        </p:txBody>
      </p:sp>
      <p:sp>
        <p:nvSpPr>
          <p:cNvPr id="1031" name="Date Placeholder 3">
            <a:extLst>
              <a:ext uri="{FF2B5EF4-FFF2-40B4-BE49-F238E27FC236}">
                <a16:creationId xmlns:a16="http://schemas.microsoft.com/office/drawing/2014/main" id="{FE3DA1AA-4BBD-31B3-0380-BB0333A77B3A}"/>
              </a:ext>
            </a:extLst>
          </p:cNvPr>
          <p:cNvSpPr>
            <a:spLocks noGrp="1"/>
          </p:cNvSpPr>
          <p:nvPr>
            <p:ph type="dt" sz="half" idx="10"/>
          </p:nvPr>
        </p:nvSpPr>
        <p:spPr>
          <a:xfrm rot="5400000">
            <a:off x="10477379" y="4629744"/>
            <a:ext cx="2653508" cy="365125"/>
          </a:xfrm>
        </p:spPr>
        <p:txBody>
          <a:bodyPr/>
          <a:lstStyle/>
          <a:p>
            <a:pPr>
              <a:spcAft>
                <a:spcPts val="600"/>
              </a:spcAft>
            </a:pPr>
            <a:fld id="{3CF9CF7A-52D1-4237-B832-A6951EF53FD7}" type="datetime1">
              <a:rPr lang="en-US" smtClean="0">
                <a:solidFill>
                  <a:srgbClr val="FFFFFF"/>
                </a:solidFill>
                <a:effectLst>
                  <a:outerShdw blurRad="38100" dist="38100" dir="2700000" algn="tl">
                    <a:srgbClr val="000000">
                      <a:alpha val="43137"/>
                    </a:srgbClr>
                  </a:outerShdw>
                </a:effectLst>
              </a:rPr>
              <a:pPr>
                <a:spcAft>
                  <a:spcPts val="600"/>
                </a:spcAft>
              </a:pPr>
              <a:t>4/7/2024</a:t>
            </a:fld>
            <a:endParaRPr lang="en-US" dirty="0">
              <a:solidFill>
                <a:srgbClr val="FFFFFF"/>
              </a:solidFill>
              <a:effectLst>
                <a:outerShdw blurRad="38100" dist="38100" dir="2700000" algn="tl">
                  <a:srgbClr val="000000">
                    <a:alpha val="43137"/>
                  </a:srgbClr>
                </a:outerShdw>
              </a:effectLst>
            </a:endParaRPr>
          </a:p>
        </p:txBody>
      </p:sp>
      <p:sp>
        <p:nvSpPr>
          <p:cNvPr id="1033" name="Footer Placeholder 4">
            <a:extLst>
              <a:ext uri="{FF2B5EF4-FFF2-40B4-BE49-F238E27FC236}">
                <a16:creationId xmlns:a16="http://schemas.microsoft.com/office/drawing/2014/main" id="{1708E09F-170D-14D7-B0A7-90CEA3BF602E}"/>
              </a:ext>
            </a:extLst>
          </p:cNvPr>
          <p:cNvSpPr>
            <a:spLocks noGrp="1"/>
          </p:cNvSpPr>
          <p:nvPr>
            <p:ph type="ftr" sz="quarter" idx="11"/>
          </p:nvPr>
        </p:nvSpPr>
        <p:spPr>
          <a:xfrm>
            <a:off x="8610602" y="6318446"/>
            <a:ext cx="2743198" cy="365125"/>
          </a:xfrm>
        </p:spPr>
        <p:txBody>
          <a:bodyPr/>
          <a:lstStyle/>
          <a:p>
            <a:pPr>
              <a:spcAft>
                <a:spcPts val="600"/>
              </a:spcAft>
            </a:pPr>
            <a:r>
              <a:rPr lang="en-US">
                <a:solidFill>
                  <a:srgbClr val="FFFFFF"/>
                </a:solidFill>
                <a:effectLst>
                  <a:outerShdw blurRad="38100" dist="38100" dir="2700000" algn="tl">
                    <a:srgbClr val="000000">
                      <a:alpha val="43137"/>
                    </a:srgbClr>
                  </a:outerShdw>
                </a:effectLst>
              </a:rPr>
              <a:t>Sample Footer Text</a:t>
            </a:r>
          </a:p>
        </p:txBody>
      </p:sp>
      <p:sp>
        <p:nvSpPr>
          <p:cNvPr id="1035" name="Slide Number Placeholder 5">
            <a:extLst>
              <a:ext uri="{FF2B5EF4-FFF2-40B4-BE49-F238E27FC236}">
                <a16:creationId xmlns:a16="http://schemas.microsoft.com/office/drawing/2014/main" id="{F76A1578-4BAB-8672-0768-2FB5B6E7D8CD}"/>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solidFill>
                  <a:srgbClr val="FFFFFF"/>
                </a:solidFill>
                <a:effectLst>
                  <a:outerShdw blurRad="38100" dist="38100" dir="2700000" algn="tl">
                    <a:srgbClr val="000000">
                      <a:alpha val="43137"/>
                    </a:srgbClr>
                  </a:outerShdw>
                </a:effectLst>
              </a:rPr>
              <a:pPr>
                <a:spcAft>
                  <a:spcPts val="600"/>
                </a:spcAft>
              </a:pPr>
              <a:t>2</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1170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bstracte achtergrond van rook">
            <a:extLst>
              <a:ext uri="{FF2B5EF4-FFF2-40B4-BE49-F238E27FC236}">
                <a16:creationId xmlns:a16="http://schemas.microsoft.com/office/drawing/2014/main" id="{D838A0DE-6DE5-3686-92C4-47E02536D0F2}"/>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6491" b="8922"/>
          <a:stretch/>
        </p:blipFill>
        <p:spPr>
          <a:xfrm>
            <a:off x="21" y="800933"/>
            <a:ext cx="12191979" cy="6108648"/>
          </a:xfrm>
          <a:noFill/>
        </p:spPr>
      </p:pic>
      <p:sp>
        <p:nvSpPr>
          <p:cNvPr id="2" name="Titel 1">
            <a:extLst>
              <a:ext uri="{FF2B5EF4-FFF2-40B4-BE49-F238E27FC236}">
                <a16:creationId xmlns:a16="http://schemas.microsoft.com/office/drawing/2014/main" id="{F6FBBE35-36EF-1FAB-34BF-96EB0F8B2EF7}"/>
              </a:ext>
            </a:extLst>
          </p:cNvPr>
          <p:cNvSpPr>
            <a:spLocks noGrp="1"/>
          </p:cNvSpPr>
          <p:nvPr>
            <p:ph type="ctrTitle"/>
          </p:nvPr>
        </p:nvSpPr>
        <p:spPr>
          <a:xfrm>
            <a:off x="181010" y="131095"/>
            <a:ext cx="7836555" cy="669838"/>
          </a:xfrm>
        </p:spPr>
        <p:txBody>
          <a:bodyPr anchor="b">
            <a:normAutofit/>
          </a:bodyPr>
          <a:lstStyle/>
          <a:p>
            <a:r>
              <a:rPr lang="en-US" sz="3400" dirty="0"/>
              <a:t>Sheet 1: Context &amp; Brief</a:t>
            </a:r>
          </a:p>
        </p:txBody>
      </p:sp>
      <p:sp>
        <p:nvSpPr>
          <p:cNvPr id="10" name="Subtitle 12">
            <a:extLst>
              <a:ext uri="{FF2B5EF4-FFF2-40B4-BE49-F238E27FC236}">
                <a16:creationId xmlns:a16="http://schemas.microsoft.com/office/drawing/2014/main" id="{F8FE6C11-B56E-D593-91F8-4157FCB4AFD4}"/>
              </a:ext>
            </a:extLst>
          </p:cNvPr>
          <p:cNvSpPr>
            <a:spLocks noGrp="1"/>
          </p:cNvSpPr>
          <p:nvPr>
            <p:ph type="subTitle" idx="1"/>
          </p:nvPr>
        </p:nvSpPr>
        <p:spPr>
          <a:xfrm>
            <a:off x="326412" y="943841"/>
            <a:ext cx="5093728" cy="883227"/>
          </a:xfrm>
        </p:spPr>
        <p:txBody>
          <a:bodyPr>
            <a:noAutofit/>
          </a:bodyPr>
          <a:lstStyle/>
          <a:p>
            <a:r>
              <a:rPr lang="en-US" sz="1400" b="1" i="1" u="sng" dirty="0">
                <a:latin typeface="Google Sans"/>
              </a:rPr>
              <a:t>Research Question : Can the furniture industry end waste by going circular? IKEA wants to find out.</a:t>
            </a:r>
          </a:p>
        </p:txBody>
      </p:sp>
      <p:sp>
        <p:nvSpPr>
          <p:cNvPr id="12" name="Date Placeholder 1">
            <a:extLst>
              <a:ext uri="{FF2B5EF4-FFF2-40B4-BE49-F238E27FC236}">
                <a16:creationId xmlns:a16="http://schemas.microsoft.com/office/drawing/2014/main" id="{6D3A378B-30F2-677E-ADE3-D99793471434}"/>
              </a:ext>
            </a:extLst>
          </p:cNvPr>
          <p:cNvSpPr>
            <a:spLocks noGrp="1"/>
          </p:cNvSpPr>
          <p:nvPr>
            <p:ph type="dt" sz="half" idx="10"/>
          </p:nvPr>
        </p:nvSpPr>
        <p:spPr>
          <a:xfrm rot="5400000">
            <a:off x="10477379" y="4629744"/>
            <a:ext cx="2653508" cy="365125"/>
          </a:xfrm>
        </p:spPr>
        <p:txBody>
          <a:bodyPr/>
          <a:lstStyle/>
          <a:p>
            <a:pPr>
              <a:spcAft>
                <a:spcPts val="600"/>
              </a:spcAft>
            </a:pPr>
            <a:fld id="{6516D5A4-018C-40FA-B568-C557D34CE357}" type="datetime1">
              <a:rPr lang="en-US" smtClean="0">
                <a:solidFill>
                  <a:srgbClr val="FFFFFF"/>
                </a:solidFill>
                <a:effectLst>
                  <a:outerShdw blurRad="38100" dist="38100" dir="2700000" algn="tl">
                    <a:srgbClr val="000000">
                      <a:alpha val="43137"/>
                    </a:srgbClr>
                  </a:outerShdw>
                </a:effectLst>
              </a:rPr>
              <a:pPr>
                <a:spcAft>
                  <a:spcPts val="600"/>
                </a:spcAft>
              </a:pPr>
              <a:t>4/7/2024</a:t>
            </a:fld>
            <a:endParaRPr lang="en-US" dirty="0">
              <a:solidFill>
                <a:srgbClr val="FFFFFF"/>
              </a:solidFill>
              <a:effectLst>
                <a:outerShdw blurRad="38100" dist="38100" dir="2700000" algn="tl">
                  <a:srgbClr val="000000">
                    <a:alpha val="43137"/>
                  </a:srgbClr>
                </a:outerShdw>
              </a:effectLst>
            </a:endParaRPr>
          </a:p>
        </p:txBody>
      </p:sp>
      <p:sp>
        <p:nvSpPr>
          <p:cNvPr id="14" name="Footer Placeholder 2">
            <a:extLst>
              <a:ext uri="{FF2B5EF4-FFF2-40B4-BE49-F238E27FC236}">
                <a16:creationId xmlns:a16="http://schemas.microsoft.com/office/drawing/2014/main" id="{9C23378E-16EF-7D77-ECA0-65A9A9CBCAEA}"/>
              </a:ext>
            </a:extLst>
          </p:cNvPr>
          <p:cNvSpPr>
            <a:spLocks noGrp="1"/>
          </p:cNvSpPr>
          <p:nvPr>
            <p:ph type="ftr" sz="quarter" idx="11"/>
          </p:nvPr>
        </p:nvSpPr>
        <p:spPr>
          <a:xfrm>
            <a:off x="8610602" y="6318446"/>
            <a:ext cx="2743198" cy="365125"/>
          </a:xfrm>
        </p:spPr>
        <p:txBody>
          <a:bodyPr/>
          <a:lstStyle/>
          <a:p>
            <a:pPr>
              <a:spcAft>
                <a:spcPts val="600"/>
              </a:spcAft>
            </a:pPr>
            <a:r>
              <a:rPr lang="en-US" dirty="0">
                <a:solidFill>
                  <a:srgbClr val="FFFFFF"/>
                </a:solidFill>
                <a:effectLst>
                  <a:outerShdw blurRad="38100" dist="38100" dir="2700000" algn="tl">
                    <a:srgbClr val="000000">
                      <a:alpha val="43137"/>
                    </a:srgbClr>
                  </a:outerShdw>
                </a:effectLst>
              </a:rPr>
              <a:t>Sample Footer Text</a:t>
            </a:r>
          </a:p>
        </p:txBody>
      </p:sp>
      <p:sp>
        <p:nvSpPr>
          <p:cNvPr id="16" name="Slide Number Placeholder 3">
            <a:extLst>
              <a:ext uri="{FF2B5EF4-FFF2-40B4-BE49-F238E27FC236}">
                <a16:creationId xmlns:a16="http://schemas.microsoft.com/office/drawing/2014/main" id="{EE0CB3F7-D607-DD27-6318-D95A7FBB1439}"/>
              </a:ext>
            </a:extLst>
          </p:cNvPr>
          <p:cNvSpPr>
            <a:spLocks noGrp="1"/>
          </p:cNvSpPr>
          <p:nvPr>
            <p:ph type="sldNum" sz="quarter" idx="12"/>
          </p:nvPr>
        </p:nvSpPr>
        <p:spPr>
          <a:xfrm>
            <a:off x="11353800" y="6318446"/>
            <a:ext cx="615696" cy="365125"/>
          </a:xfrm>
        </p:spPr>
        <p:txBody>
          <a:bodyPr/>
          <a:lstStyle/>
          <a:p>
            <a:pPr>
              <a:spcAft>
                <a:spcPts val="600"/>
              </a:spcAft>
            </a:pPr>
            <a:fld id="{5E84AC6A-A0EF-437B-BCEE-4772B0214A58}" type="slidenum">
              <a:rPr lang="en-US" smtClean="0">
                <a:solidFill>
                  <a:srgbClr val="FFFFFF"/>
                </a:solidFill>
                <a:effectLst>
                  <a:outerShdw blurRad="38100" dist="38100" dir="2700000" algn="tl">
                    <a:srgbClr val="000000">
                      <a:alpha val="43137"/>
                    </a:srgbClr>
                  </a:outerShdw>
                </a:effectLst>
              </a:rPr>
              <a:pPr>
                <a:spcAft>
                  <a:spcPts val="600"/>
                </a:spcAft>
              </a:pPr>
              <a:t>3</a:t>
            </a:fld>
            <a:endParaRPr lang="en-US" dirty="0">
              <a:solidFill>
                <a:srgbClr val="FFFFFF"/>
              </a:solidFill>
              <a:effectLst>
                <a:outerShdw blurRad="38100" dist="38100" dir="2700000" algn="tl">
                  <a:srgbClr val="000000">
                    <a:alpha val="43137"/>
                  </a:srgbClr>
                </a:outerShdw>
              </a:effectLst>
            </a:endParaRPr>
          </a:p>
        </p:txBody>
      </p:sp>
      <p:sp>
        <p:nvSpPr>
          <p:cNvPr id="3" name="Tekstvak 2">
            <a:extLst>
              <a:ext uri="{FF2B5EF4-FFF2-40B4-BE49-F238E27FC236}">
                <a16:creationId xmlns:a16="http://schemas.microsoft.com/office/drawing/2014/main" id="{8767B52E-18FE-8625-29E8-7F63B27BE64F}"/>
              </a:ext>
            </a:extLst>
          </p:cNvPr>
          <p:cNvSpPr txBox="1"/>
          <p:nvPr/>
        </p:nvSpPr>
        <p:spPr>
          <a:xfrm>
            <a:off x="493643" y="1880143"/>
            <a:ext cx="4051854" cy="1169551"/>
          </a:xfrm>
          <a:prstGeom prst="rect">
            <a:avLst/>
          </a:prstGeom>
          <a:noFill/>
        </p:spPr>
        <p:txBody>
          <a:bodyPr wrap="square" rtlCol="0">
            <a:spAutoFit/>
          </a:bodyPr>
          <a:lstStyle/>
          <a:p>
            <a:r>
              <a:rPr lang="en-US" sz="1400" b="1" dirty="0">
                <a:latin typeface="Google Sans"/>
              </a:rPr>
              <a:t>Design Brief: </a:t>
            </a:r>
          </a:p>
          <a:p>
            <a:endParaRPr lang="en-US" sz="1400" b="1" dirty="0">
              <a:latin typeface="Google Sans"/>
            </a:endParaRPr>
          </a:p>
          <a:p>
            <a:r>
              <a:rPr lang="en-US" sz="1400" b="1" dirty="0" err="1">
                <a:latin typeface="Google Sans"/>
              </a:rPr>
              <a:t>Ik</a:t>
            </a:r>
            <a:r>
              <a:rPr lang="en-US" sz="1400" b="1" dirty="0">
                <a:latin typeface="Google Sans"/>
              </a:rPr>
              <a:t> ga </a:t>
            </a:r>
            <a:r>
              <a:rPr lang="en-US" sz="1400" b="1" dirty="0" err="1">
                <a:latin typeface="Google Sans"/>
              </a:rPr>
              <a:t>een</a:t>
            </a:r>
            <a:r>
              <a:rPr lang="en-US" sz="1400" b="1" dirty="0">
                <a:latin typeface="Google Sans"/>
              </a:rPr>
              <a:t> </a:t>
            </a:r>
            <a:r>
              <a:rPr lang="en-US" sz="1400" b="1" dirty="0" err="1">
                <a:latin typeface="Google Sans"/>
              </a:rPr>
              <a:t>vernieuwde</a:t>
            </a:r>
            <a:r>
              <a:rPr lang="en-US" sz="1400" b="1" dirty="0">
                <a:latin typeface="Google Sans"/>
              </a:rPr>
              <a:t> </a:t>
            </a:r>
            <a:r>
              <a:rPr lang="en-US" sz="1400" b="1" dirty="0" err="1">
                <a:latin typeface="Google Sans"/>
              </a:rPr>
              <a:t>en</a:t>
            </a:r>
            <a:r>
              <a:rPr lang="en-US" sz="1400" b="1" dirty="0">
                <a:latin typeface="Google Sans"/>
              </a:rPr>
              <a:t>  </a:t>
            </a:r>
            <a:r>
              <a:rPr lang="en-US" sz="1400" b="1" dirty="0" err="1">
                <a:latin typeface="Google Sans"/>
              </a:rPr>
              <a:t>duurzame</a:t>
            </a:r>
            <a:r>
              <a:rPr lang="en-US" sz="1400" b="1" dirty="0">
                <a:latin typeface="Google Sans"/>
              </a:rPr>
              <a:t> bank </a:t>
            </a:r>
            <a:r>
              <a:rPr lang="en-US" sz="1400" b="1" dirty="0" err="1">
                <a:latin typeface="Google Sans"/>
              </a:rPr>
              <a:t>ontwerpen</a:t>
            </a:r>
            <a:r>
              <a:rPr lang="en-US" sz="1400" b="1" dirty="0">
                <a:latin typeface="Google Sans"/>
              </a:rPr>
              <a:t> </a:t>
            </a:r>
            <a:r>
              <a:rPr lang="en-US" sz="1400" b="1" dirty="0" err="1">
                <a:latin typeface="Google Sans"/>
              </a:rPr>
              <a:t>dat</a:t>
            </a:r>
            <a:r>
              <a:rPr lang="en-US" sz="1400" b="1" dirty="0">
                <a:latin typeface="Google Sans"/>
              </a:rPr>
              <a:t> </a:t>
            </a:r>
            <a:r>
              <a:rPr lang="en-US" sz="1400" b="1" dirty="0" err="1">
                <a:latin typeface="Google Sans"/>
              </a:rPr>
              <a:t>een</a:t>
            </a:r>
            <a:r>
              <a:rPr lang="en-US" sz="1400" b="1" dirty="0">
                <a:latin typeface="Google Sans"/>
              </a:rPr>
              <a:t> bed </a:t>
            </a:r>
            <a:r>
              <a:rPr lang="en-US" sz="1400" b="1" dirty="0" err="1">
                <a:latin typeface="Google Sans"/>
              </a:rPr>
              <a:t>kan</a:t>
            </a:r>
            <a:r>
              <a:rPr lang="en-US" sz="1400" b="1" dirty="0">
                <a:latin typeface="Google Sans"/>
              </a:rPr>
              <a:t> </a:t>
            </a:r>
            <a:r>
              <a:rPr lang="en-US" sz="1400" b="1" dirty="0" err="1">
                <a:latin typeface="Google Sans"/>
              </a:rPr>
              <a:t>worden</a:t>
            </a:r>
            <a:r>
              <a:rPr lang="en-US" sz="1400" b="1" dirty="0">
                <a:latin typeface="Google Sans"/>
              </a:rPr>
              <a:t> </a:t>
            </a:r>
            <a:r>
              <a:rPr lang="en-US" sz="1400" b="1" dirty="0" err="1">
                <a:latin typeface="Google Sans"/>
              </a:rPr>
              <a:t>en</a:t>
            </a:r>
            <a:r>
              <a:rPr lang="en-US" sz="1400" b="1" dirty="0">
                <a:latin typeface="Google Sans"/>
              </a:rPr>
              <a:t> van </a:t>
            </a:r>
            <a:r>
              <a:rPr lang="en-US" sz="1400" b="1" dirty="0" err="1">
                <a:latin typeface="Google Sans"/>
              </a:rPr>
              <a:t>kleur</a:t>
            </a:r>
            <a:r>
              <a:rPr lang="en-US" sz="1400" b="1" dirty="0">
                <a:latin typeface="Google Sans"/>
              </a:rPr>
              <a:t> </a:t>
            </a:r>
            <a:r>
              <a:rPr lang="en-US" sz="1400" b="1" dirty="0" err="1">
                <a:latin typeface="Google Sans"/>
              </a:rPr>
              <a:t>kan</a:t>
            </a:r>
            <a:r>
              <a:rPr lang="en-US" sz="1400" b="1" dirty="0">
                <a:latin typeface="Google Sans"/>
              </a:rPr>
              <a:t> </a:t>
            </a:r>
            <a:r>
              <a:rPr lang="en-US" sz="1400" b="1" dirty="0" err="1">
                <a:latin typeface="Google Sans"/>
              </a:rPr>
              <a:t>veranderen</a:t>
            </a:r>
            <a:r>
              <a:rPr lang="en-US" sz="1400" b="1" dirty="0">
                <a:latin typeface="Google Sans"/>
              </a:rPr>
              <a:t>.</a:t>
            </a:r>
          </a:p>
        </p:txBody>
      </p:sp>
      <p:cxnSp>
        <p:nvCxnSpPr>
          <p:cNvPr id="6" name="Rechte verbindingslijn 5">
            <a:extLst>
              <a:ext uri="{FF2B5EF4-FFF2-40B4-BE49-F238E27FC236}">
                <a16:creationId xmlns:a16="http://schemas.microsoft.com/office/drawing/2014/main" id="{DF5C1318-173D-4833-1AFA-53529AA38EAA}"/>
              </a:ext>
            </a:extLst>
          </p:cNvPr>
          <p:cNvCxnSpPr>
            <a:cxnSpLocks/>
          </p:cNvCxnSpPr>
          <p:nvPr/>
        </p:nvCxnSpPr>
        <p:spPr>
          <a:xfrm>
            <a:off x="5671931" y="209314"/>
            <a:ext cx="0" cy="655247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Afbeelding 12" descr="Afbeelding met tekst, handschrift, Kinderkunst, brief&#10;&#10;Automatisch gegenereerde beschrijving">
            <a:extLst>
              <a:ext uri="{FF2B5EF4-FFF2-40B4-BE49-F238E27FC236}">
                <a16:creationId xmlns:a16="http://schemas.microsoft.com/office/drawing/2014/main" id="{F44240FE-56F9-0ECD-68DF-79333AF93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774" y="1231365"/>
            <a:ext cx="5860359" cy="4395269"/>
          </a:xfrm>
          <a:prstGeom prst="rect">
            <a:avLst/>
          </a:prstGeom>
        </p:spPr>
      </p:pic>
    </p:spTree>
    <p:extLst>
      <p:ext uri="{BB962C8B-B14F-4D97-AF65-F5344CB8AC3E}">
        <p14:creationId xmlns:p14="http://schemas.microsoft.com/office/powerpoint/2010/main" val="68001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F0F0B-8216-03C9-10DC-36130DD15420}"/>
              </a:ext>
            </a:extLst>
          </p:cNvPr>
          <p:cNvSpPr>
            <a:spLocks noGrp="1"/>
          </p:cNvSpPr>
          <p:nvPr>
            <p:ph type="title"/>
          </p:nvPr>
        </p:nvSpPr>
        <p:spPr>
          <a:xfrm>
            <a:off x="0" y="0"/>
            <a:ext cx="8886884" cy="953669"/>
          </a:xfrm>
        </p:spPr>
        <p:txBody>
          <a:bodyPr>
            <a:normAutofit/>
          </a:bodyPr>
          <a:lstStyle/>
          <a:p>
            <a:r>
              <a:rPr lang="en-US" sz="3400" dirty="0"/>
              <a:t>Sheet 2: </a:t>
            </a:r>
            <a:r>
              <a:rPr lang="en-US" dirty="0" err="1"/>
              <a:t>Bestaande</a:t>
            </a:r>
            <a:r>
              <a:rPr lang="en-US" sz="3400" dirty="0"/>
              <a:t> </a:t>
            </a:r>
            <a:r>
              <a:rPr lang="en-US" sz="3400" dirty="0" err="1"/>
              <a:t>producten</a:t>
            </a:r>
            <a:r>
              <a:rPr lang="en-US" sz="3400" dirty="0"/>
              <a:t> </a:t>
            </a:r>
          </a:p>
        </p:txBody>
      </p:sp>
      <p:pic>
        <p:nvPicPr>
          <p:cNvPr id="1026" name="Picture 2" descr="LINDÅSEN Display-plank, antraciet, 40x60 cm">
            <a:extLst>
              <a:ext uri="{FF2B5EF4-FFF2-40B4-BE49-F238E27FC236}">
                <a16:creationId xmlns:a16="http://schemas.microsoft.com/office/drawing/2014/main" id="{9839A24B-C9CD-3C8A-A4B9-B5124C77D3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4418" y="3065493"/>
            <a:ext cx="1078865" cy="10788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YVLINGE Draaifauteuil, Kelinge groen">
            <a:extLst>
              <a:ext uri="{FF2B5EF4-FFF2-40B4-BE49-F238E27FC236}">
                <a16:creationId xmlns:a16="http://schemas.microsoft.com/office/drawing/2014/main" id="{ECC4E4D1-2EE7-9061-CD16-08CCD8D1A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912" y="3104428"/>
            <a:ext cx="953670" cy="95367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Rechte verbindingslijn 4">
            <a:extLst>
              <a:ext uri="{FF2B5EF4-FFF2-40B4-BE49-F238E27FC236}">
                <a16:creationId xmlns:a16="http://schemas.microsoft.com/office/drawing/2014/main" id="{FAC30879-EA80-83A7-0804-58360731FB01}"/>
              </a:ext>
            </a:extLst>
          </p:cNvPr>
          <p:cNvCxnSpPr>
            <a:cxnSpLocks/>
          </p:cNvCxnSpPr>
          <p:nvPr/>
        </p:nvCxnSpPr>
        <p:spPr>
          <a:xfrm>
            <a:off x="6096000" y="1337739"/>
            <a:ext cx="0" cy="511534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18B14924-200F-32FE-E3E4-2253E57911A3}"/>
              </a:ext>
            </a:extLst>
          </p:cNvPr>
          <p:cNvSpPr txBox="1"/>
          <p:nvPr/>
        </p:nvSpPr>
        <p:spPr>
          <a:xfrm>
            <a:off x="6520070" y="1789044"/>
            <a:ext cx="2557667" cy="738664"/>
          </a:xfrm>
          <a:prstGeom prst="rect">
            <a:avLst/>
          </a:prstGeom>
          <a:noFill/>
        </p:spPr>
        <p:txBody>
          <a:bodyPr wrap="square" rtlCol="0">
            <a:spAutoFit/>
          </a:bodyPr>
          <a:lstStyle/>
          <a:p>
            <a:r>
              <a:rPr lang="en-US" sz="1400" dirty="0">
                <a:latin typeface="Google Sans"/>
              </a:rPr>
              <a:t>Het is </a:t>
            </a:r>
            <a:r>
              <a:rPr lang="nl-NL" sz="1400" b="0" i="0" dirty="0">
                <a:effectLst/>
                <a:latin typeface="Google Sans"/>
              </a:rPr>
              <a:t>100% polypropeen, Poederlak op epoxy-/polyesterbasis, staal, Vilt</a:t>
            </a:r>
            <a:endParaRPr lang="en-US" sz="1400" dirty="0">
              <a:latin typeface="Google Sans"/>
            </a:endParaRPr>
          </a:p>
        </p:txBody>
      </p:sp>
      <p:cxnSp>
        <p:nvCxnSpPr>
          <p:cNvPr id="15" name="Rechte verbindingslijn 14">
            <a:extLst>
              <a:ext uri="{FF2B5EF4-FFF2-40B4-BE49-F238E27FC236}">
                <a16:creationId xmlns:a16="http://schemas.microsoft.com/office/drawing/2014/main" id="{581DA563-CA69-36DD-0B59-6126618A6A04}"/>
              </a:ext>
            </a:extLst>
          </p:cNvPr>
          <p:cNvCxnSpPr>
            <a:cxnSpLocks/>
          </p:cNvCxnSpPr>
          <p:nvPr/>
        </p:nvCxnSpPr>
        <p:spPr>
          <a:xfrm>
            <a:off x="8480616" y="2658995"/>
            <a:ext cx="278296" cy="314146"/>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933F0562-ACC6-47A6-FB03-6D2D0632F5BB}"/>
              </a:ext>
            </a:extLst>
          </p:cNvPr>
          <p:cNvSpPr txBox="1"/>
          <p:nvPr/>
        </p:nvSpPr>
        <p:spPr>
          <a:xfrm>
            <a:off x="7084588" y="4742550"/>
            <a:ext cx="1802296" cy="1600438"/>
          </a:xfrm>
          <a:prstGeom prst="rect">
            <a:avLst/>
          </a:prstGeom>
          <a:noFill/>
        </p:spPr>
        <p:txBody>
          <a:bodyPr wrap="square" rtlCol="0">
            <a:spAutoFit/>
          </a:bodyPr>
          <a:lstStyle/>
          <a:p>
            <a:pPr algn="l"/>
            <a:r>
              <a:rPr lang="nl-NL" sz="1400" b="0" i="0" dirty="0">
                <a:solidFill>
                  <a:srgbClr val="484848"/>
                </a:solidFill>
                <a:effectLst/>
                <a:latin typeface="Google Sans"/>
              </a:rPr>
              <a:t>Niet wasbaar.</a:t>
            </a:r>
          </a:p>
          <a:p>
            <a:pPr algn="l"/>
            <a:r>
              <a:rPr lang="nl-NL" sz="1400" b="0" i="0" dirty="0">
                <a:solidFill>
                  <a:srgbClr val="484848"/>
                </a:solidFill>
                <a:effectLst/>
                <a:latin typeface="Google Sans"/>
              </a:rPr>
              <a:t>Niet bleken.</a:t>
            </a:r>
          </a:p>
          <a:p>
            <a:pPr algn="l"/>
            <a:r>
              <a:rPr lang="nl-NL" sz="1400" b="0" i="0" dirty="0">
                <a:solidFill>
                  <a:srgbClr val="484848"/>
                </a:solidFill>
                <a:effectLst/>
                <a:latin typeface="Google Sans"/>
              </a:rPr>
              <a:t>Niet drogen in de droogtrommel.</a:t>
            </a:r>
          </a:p>
          <a:p>
            <a:pPr algn="l"/>
            <a:r>
              <a:rPr lang="nl-NL" sz="1400" b="0" i="0" dirty="0">
                <a:solidFill>
                  <a:srgbClr val="484848"/>
                </a:solidFill>
                <a:effectLst/>
                <a:latin typeface="Google Sans"/>
              </a:rPr>
              <a:t>Niet strijken.</a:t>
            </a:r>
          </a:p>
          <a:p>
            <a:pPr algn="l"/>
            <a:r>
              <a:rPr lang="nl-NL" sz="1400" b="0" i="0" dirty="0">
                <a:solidFill>
                  <a:srgbClr val="484848"/>
                </a:solidFill>
                <a:effectLst/>
                <a:latin typeface="Google Sans"/>
              </a:rPr>
              <a:t>Niet chemisch reinigen.</a:t>
            </a:r>
          </a:p>
        </p:txBody>
      </p:sp>
      <p:cxnSp>
        <p:nvCxnSpPr>
          <p:cNvPr id="18" name="Rechte verbindingslijn 17">
            <a:extLst>
              <a:ext uri="{FF2B5EF4-FFF2-40B4-BE49-F238E27FC236}">
                <a16:creationId xmlns:a16="http://schemas.microsoft.com/office/drawing/2014/main" id="{50AE0C21-D996-F13D-84CA-2DD69B450C8E}"/>
              </a:ext>
            </a:extLst>
          </p:cNvPr>
          <p:cNvCxnSpPr>
            <a:cxnSpLocks/>
          </p:cNvCxnSpPr>
          <p:nvPr/>
        </p:nvCxnSpPr>
        <p:spPr>
          <a:xfrm flipV="1">
            <a:off x="8189843" y="4183293"/>
            <a:ext cx="429921" cy="441716"/>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kstvak 20">
            <a:extLst>
              <a:ext uri="{FF2B5EF4-FFF2-40B4-BE49-F238E27FC236}">
                <a16:creationId xmlns:a16="http://schemas.microsoft.com/office/drawing/2014/main" id="{82A48F0C-64FB-F891-8EDE-BF2FECD81597}"/>
              </a:ext>
            </a:extLst>
          </p:cNvPr>
          <p:cNvSpPr txBox="1"/>
          <p:nvPr/>
        </p:nvSpPr>
        <p:spPr>
          <a:xfrm>
            <a:off x="10686330" y="2158376"/>
            <a:ext cx="1470985" cy="2893100"/>
          </a:xfrm>
          <a:prstGeom prst="rect">
            <a:avLst/>
          </a:prstGeom>
          <a:noFill/>
        </p:spPr>
        <p:txBody>
          <a:bodyPr wrap="square" rtlCol="0">
            <a:spAutoFit/>
          </a:bodyPr>
          <a:lstStyle/>
          <a:p>
            <a:r>
              <a:rPr lang="nl-NL" sz="1400" b="0" i="0" dirty="0">
                <a:solidFill>
                  <a:srgbClr val="484848"/>
                </a:solidFill>
                <a:effectLst/>
                <a:latin typeface="Google Sans"/>
              </a:rPr>
              <a:t>De DYVLINGE draaifauteuil stond voor het eerst in onze catalogus in 1967 met de naam MILA. De fauteuil had toen net als nu een zitstand die zorgt voor natuurlijke ontspanning van het hele lichaam.</a:t>
            </a:r>
            <a:endParaRPr lang="en-US" sz="1400" dirty="0">
              <a:latin typeface="Google Sans"/>
            </a:endParaRPr>
          </a:p>
        </p:txBody>
      </p:sp>
      <p:cxnSp>
        <p:nvCxnSpPr>
          <p:cNvPr id="22" name="Rechte verbindingslijn 21">
            <a:extLst>
              <a:ext uri="{FF2B5EF4-FFF2-40B4-BE49-F238E27FC236}">
                <a16:creationId xmlns:a16="http://schemas.microsoft.com/office/drawing/2014/main" id="{4F9F34F1-F1AD-CD14-B8DA-11881DC01ADD}"/>
              </a:ext>
            </a:extLst>
          </p:cNvPr>
          <p:cNvCxnSpPr>
            <a:cxnSpLocks/>
            <a:endCxn id="21" idx="1"/>
          </p:cNvCxnSpPr>
          <p:nvPr/>
        </p:nvCxnSpPr>
        <p:spPr>
          <a:xfrm>
            <a:off x="9768536" y="3604926"/>
            <a:ext cx="917794"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6801AAFD-91AF-49B8-FAC4-3279D32DBAAB}"/>
              </a:ext>
            </a:extLst>
          </p:cNvPr>
          <p:cNvSpPr txBox="1"/>
          <p:nvPr/>
        </p:nvSpPr>
        <p:spPr>
          <a:xfrm>
            <a:off x="8983422" y="250965"/>
            <a:ext cx="2438400" cy="1815882"/>
          </a:xfrm>
          <a:prstGeom prst="rect">
            <a:avLst/>
          </a:prstGeom>
          <a:noFill/>
        </p:spPr>
        <p:txBody>
          <a:bodyPr wrap="square" rtlCol="0">
            <a:spAutoFit/>
          </a:bodyPr>
          <a:lstStyle/>
          <a:p>
            <a:r>
              <a:rPr lang="nl-NL" sz="1400" b="0" i="0" dirty="0">
                <a:solidFill>
                  <a:srgbClr val="484848"/>
                </a:solidFill>
                <a:effectLst/>
                <a:latin typeface="Google Sans"/>
              </a:rPr>
              <a:t>Dit zitmeubel voldoet aan de relevante eisen t.a.v. sterkte en duurzaamheid. Bij de test wordt normaal gebruik van het product gesimuleerd en de test is gebaseerd op personen met een max. gewicht van 110 kg.</a:t>
            </a:r>
            <a:endParaRPr lang="en-US" sz="1400" dirty="0">
              <a:latin typeface="Google Sans"/>
            </a:endParaRPr>
          </a:p>
        </p:txBody>
      </p:sp>
      <p:cxnSp>
        <p:nvCxnSpPr>
          <p:cNvPr id="28" name="Rechte verbindingslijn 27">
            <a:extLst>
              <a:ext uri="{FF2B5EF4-FFF2-40B4-BE49-F238E27FC236}">
                <a16:creationId xmlns:a16="http://schemas.microsoft.com/office/drawing/2014/main" id="{F46AA6C2-A62F-4E9D-5E66-E17FA70FEB34}"/>
              </a:ext>
            </a:extLst>
          </p:cNvPr>
          <p:cNvCxnSpPr>
            <a:cxnSpLocks/>
          </p:cNvCxnSpPr>
          <p:nvPr/>
        </p:nvCxnSpPr>
        <p:spPr>
          <a:xfrm flipV="1">
            <a:off x="9441208" y="2158376"/>
            <a:ext cx="327328" cy="743846"/>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kstvak 31">
            <a:extLst>
              <a:ext uri="{FF2B5EF4-FFF2-40B4-BE49-F238E27FC236}">
                <a16:creationId xmlns:a16="http://schemas.microsoft.com/office/drawing/2014/main" id="{59363566-6DA4-0B5E-075F-6F44390D068D}"/>
              </a:ext>
            </a:extLst>
          </p:cNvPr>
          <p:cNvSpPr txBox="1"/>
          <p:nvPr/>
        </p:nvSpPr>
        <p:spPr>
          <a:xfrm>
            <a:off x="1128826" y="2226398"/>
            <a:ext cx="1603511" cy="369332"/>
          </a:xfrm>
          <a:prstGeom prst="rect">
            <a:avLst/>
          </a:prstGeom>
          <a:noFill/>
        </p:spPr>
        <p:txBody>
          <a:bodyPr wrap="square" rtlCol="0">
            <a:spAutoFit/>
          </a:bodyPr>
          <a:lstStyle/>
          <a:p>
            <a:endParaRPr lang="en-US" dirty="0"/>
          </a:p>
        </p:txBody>
      </p:sp>
      <p:sp>
        <p:nvSpPr>
          <p:cNvPr id="33" name="Tekstvak 32">
            <a:extLst>
              <a:ext uri="{FF2B5EF4-FFF2-40B4-BE49-F238E27FC236}">
                <a16:creationId xmlns:a16="http://schemas.microsoft.com/office/drawing/2014/main" id="{00733AFB-1C81-A482-F398-127E82BD3A70}"/>
              </a:ext>
            </a:extLst>
          </p:cNvPr>
          <p:cNvSpPr txBox="1"/>
          <p:nvPr/>
        </p:nvSpPr>
        <p:spPr>
          <a:xfrm>
            <a:off x="34685" y="4742550"/>
            <a:ext cx="2325818" cy="1815882"/>
          </a:xfrm>
          <a:prstGeom prst="rect">
            <a:avLst/>
          </a:prstGeom>
          <a:noFill/>
        </p:spPr>
        <p:txBody>
          <a:bodyPr wrap="square" rtlCol="0">
            <a:spAutoFit/>
          </a:bodyPr>
          <a:lstStyle/>
          <a:p>
            <a:pPr algn="l"/>
            <a:r>
              <a:rPr lang="nl-NL" sz="1400" b="0" i="0" dirty="0">
                <a:solidFill>
                  <a:srgbClr val="484848"/>
                </a:solidFill>
                <a:effectLst/>
                <a:latin typeface="Google Sans"/>
              </a:rPr>
              <a:t>Dit sierplankje je geweldig om kleine decoratieve voorwerpen, een boek of een schilderijtje op te zetten.</a:t>
            </a:r>
          </a:p>
          <a:p>
            <a:pPr algn="l"/>
            <a:r>
              <a:rPr lang="nl-NL" sz="1400" b="0" i="0" dirty="0">
                <a:solidFill>
                  <a:srgbClr val="484848"/>
                </a:solidFill>
                <a:effectLst/>
                <a:latin typeface="Google Sans"/>
              </a:rPr>
              <a:t>Kan ook in de keuken worden opgehangen om al je kruiden in het zicht te zetten, zodat je ze ook snel bij de hand hebt.</a:t>
            </a:r>
          </a:p>
        </p:txBody>
      </p:sp>
      <p:cxnSp>
        <p:nvCxnSpPr>
          <p:cNvPr id="34" name="Rechte verbindingslijn 33">
            <a:extLst>
              <a:ext uri="{FF2B5EF4-FFF2-40B4-BE49-F238E27FC236}">
                <a16:creationId xmlns:a16="http://schemas.microsoft.com/office/drawing/2014/main" id="{C7BD4F63-CCC4-1A7F-528A-4B15AB9FBA7B}"/>
              </a:ext>
            </a:extLst>
          </p:cNvPr>
          <p:cNvCxnSpPr>
            <a:cxnSpLocks/>
          </p:cNvCxnSpPr>
          <p:nvPr/>
        </p:nvCxnSpPr>
        <p:spPr>
          <a:xfrm flipV="1">
            <a:off x="1930582" y="4270887"/>
            <a:ext cx="429921" cy="441716"/>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kstvak 34">
            <a:extLst>
              <a:ext uri="{FF2B5EF4-FFF2-40B4-BE49-F238E27FC236}">
                <a16:creationId xmlns:a16="http://schemas.microsoft.com/office/drawing/2014/main" id="{2844821B-6FB0-0F25-E0F9-A2F816213863}"/>
              </a:ext>
            </a:extLst>
          </p:cNvPr>
          <p:cNvSpPr txBox="1"/>
          <p:nvPr/>
        </p:nvSpPr>
        <p:spPr>
          <a:xfrm>
            <a:off x="4084906" y="4682144"/>
            <a:ext cx="1881808" cy="738664"/>
          </a:xfrm>
          <a:prstGeom prst="rect">
            <a:avLst/>
          </a:prstGeom>
          <a:noFill/>
        </p:spPr>
        <p:txBody>
          <a:bodyPr wrap="square" rtlCol="0">
            <a:spAutoFit/>
          </a:bodyPr>
          <a:lstStyle/>
          <a:p>
            <a:r>
              <a:rPr lang="en-US" sz="1400" dirty="0" err="1">
                <a:latin typeface="Google Sans"/>
              </a:rPr>
              <a:t>Gemaakt</a:t>
            </a:r>
            <a:r>
              <a:rPr lang="en-US" sz="1400" dirty="0">
                <a:latin typeface="Google Sans"/>
              </a:rPr>
              <a:t> met </a:t>
            </a:r>
            <a:r>
              <a:rPr lang="nl-NL" sz="1400" b="0" i="0" dirty="0">
                <a:solidFill>
                  <a:srgbClr val="484848"/>
                </a:solidFill>
                <a:effectLst/>
                <a:latin typeface="Google Sans"/>
              </a:rPr>
              <a:t>staal, Poederlak op epoxy-/polyesterbasis</a:t>
            </a:r>
            <a:r>
              <a:rPr lang="en-US" sz="1400" dirty="0">
                <a:latin typeface="Google Sans"/>
              </a:rPr>
              <a:t> </a:t>
            </a:r>
          </a:p>
        </p:txBody>
      </p:sp>
      <p:cxnSp>
        <p:nvCxnSpPr>
          <p:cNvPr id="36" name="Rechte verbindingslijn 35">
            <a:extLst>
              <a:ext uri="{FF2B5EF4-FFF2-40B4-BE49-F238E27FC236}">
                <a16:creationId xmlns:a16="http://schemas.microsoft.com/office/drawing/2014/main" id="{F91B660B-61A3-D0A8-D0C2-8A12D2F5D5E1}"/>
              </a:ext>
            </a:extLst>
          </p:cNvPr>
          <p:cNvCxnSpPr>
            <a:cxnSpLocks/>
          </p:cNvCxnSpPr>
          <p:nvPr/>
        </p:nvCxnSpPr>
        <p:spPr>
          <a:xfrm flipH="1" flipV="1">
            <a:off x="3711385" y="4270887"/>
            <a:ext cx="373521" cy="354122"/>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kstvak 39">
            <a:extLst>
              <a:ext uri="{FF2B5EF4-FFF2-40B4-BE49-F238E27FC236}">
                <a16:creationId xmlns:a16="http://schemas.microsoft.com/office/drawing/2014/main" id="{61E2BEB7-DA45-6C53-38E6-035639F69B84}"/>
              </a:ext>
            </a:extLst>
          </p:cNvPr>
          <p:cNvSpPr txBox="1"/>
          <p:nvPr/>
        </p:nvSpPr>
        <p:spPr>
          <a:xfrm>
            <a:off x="103103" y="1789044"/>
            <a:ext cx="3520180" cy="954107"/>
          </a:xfrm>
          <a:prstGeom prst="rect">
            <a:avLst/>
          </a:prstGeom>
          <a:noFill/>
        </p:spPr>
        <p:txBody>
          <a:bodyPr wrap="square" rtlCol="0">
            <a:spAutoFit/>
          </a:bodyPr>
          <a:lstStyle/>
          <a:p>
            <a:r>
              <a:rPr lang="nl-NL" sz="1400" b="0" i="0" dirty="0">
                <a:solidFill>
                  <a:srgbClr val="484848"/>
                </a:solidFill>
                <a:effectLst/>
                <a:latin typeface="Google Sans"/>
              </a:rPr>
              <a:t>Verschillende wandmaterialen vereisen verschillende soorten wandbeslag. Gebruik beslag dat geschikt is voor het materiaal van de wand, wordt apart verkocht.</a:t>
            </a:r>
            <a:endParaRPr lang="en-US" sz="1400" dirty="0">
              <a:latin typeface="Google Sans"/>
            </a:endParaRPr>
          </a:p>
        </p:txBody>
      </p:sp>
      <p:cxnSp>
        <p:nvCxnSpPr>
          <p:cNvPr id="41" name="Rechte verbindingslijn 40">
            <a:extLst>
              <a:ext uri="{FF2B5EF4-FFF2-40B4-BE49-F238E27FC236}">
                <a16:creationId xmlns:a16="http://schemas.microsoft.com/office/drawing/2014/main" id="{8F3F269D-1310-2E77-B130-C7DD0E15201E}"/>
              </a:ext>
            </a:extLst>
          </p:cNvPr>
          <p:cNvCxnSpPr>
            <a:cxnSpLocks/>
          </p:cNvCxnSpPr>
          <p:nvPr/>
        </p:nvCxnSpPr>
        <p:spPr>
          <a:xfrm>
            <a:off x="2732337" y="2650397"/>
            <a:ext cx="278296" cy="314146"/>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kstvak 41">
            <a:extLst>
              <a:ext uri="{FF2B5EF4-FFF2-40B4-BE49-F238E27FC236}">
                <a16:creationId xmlns:a16="http://schemas.microsoft.com/office/drawing/2014/main" id="{1DAD9F8D-5FC6-60A1-B1BE-53A4DCFF2BB9}"/>
              </a:ext>
            </a:extLst>
          </p:cNvPr>
          <p:cNvSpPr txBox="1"/>
          <p:nvPr/>
        </p:nvSpPr>
        <p:spPr>
          <a:xfrm>
            <a:off x="4330596" y="2342218"/>
            <a:ext cx="1667265" cy="1446550"/>
          </a:xfrm>
          <a:prstGeom prst="rect">
            <a:avLst/>
          </a:prstGeom>
          <a:noFill/>
        </p:spPr>
        <p:txBody>
          <a:bodyPr wrap="square" rtlCol="0">
            <a:spAutoFit/>
          </a:bodyPr>
          <a:lstStyle/>
          <a:p>
            <a:pPr algn="l"/>
            <a:r>
              <a:rPr lang="nl-NL" sz="1400" b="1" i="0" dirty="0">
                <a:solidFill>
                  <a:srgbClr val="484848"/>
                </a:solidFill>
                <a:effectLst/>
                <a:latin typeface="Google Sans"/>
              </a:rPr>
              <a:t>Breedte: </a:t>
            </a:r>
            <a:r>
              <a:rPr lang="nl-NL" sz="1400" b="0" i="0" dirty="0">
                <a:solidFill>
                  <a:srgbClr val="484848"/>
                </a:solidFill>
                <a:effectLst/>
                <a:latin typeface="Google Sans"/>
              </a:rPr>
              <a:t>15 cm</a:t>
            </a:r>
          </a:p>
          <a:p>
            <a:pPr algn="l"/>
            <a:r>
              <a:rPr lang="nl-NL" sz="1400" b="1" i="0" dirty="0">
                <a:solidFill>
                  <a:srgbClr val="484848"/>
                </a:solidFill>
                <a:effectLst/>
                <a:latin typeface="Google Sans"/>
              </a:rPr>
              <a:t>Hoogte: </a:t>
            </a:r>
            <a:r>
              <a:rPr lang="nl-NL" sz="1400" b="0" i="0" dirty="0">
                <a:solidFill>
                  <a:srgbClr val="484848"/>
                </a:solidFill>
                <a:effectLst/>
                <a:latin typeface="Google Sans"/>
              </a:rPr>
              <a:t>6 cm</a:t>
            </a:r>
          </a:p>
          <a:p>
            <a:pPr algn="l"/>
            <a:r>
              <a:rPr lang="nl-NL" sz="1400" b="1" i="0" dirty="0">
                <a:solidFill>
                  <a:srgbClr val="484848"/>
                </a:solidFill>
                <a:effectLst/>
                <a:latin typeface="Google Sans"/>
              </a:rPr>
              <a:t>Lengte: </a:t>
            </a:r>
            <a:r>
              <a:rPr lang="nl-NL" sz="1400" b="0" i="0" dirty="0">
                <a:solidFill>
                  <a:srgbClr val="484848"/>
                </a:solidFill>
                <a:effectLst/>
                <a:latin typeface="Google Sans"/>
              </a:rPr>
              <a:t>62 cm</a:t>
            </a:r>
          </a:p>
          <a:p>
            <a:pPr algn="l"/>
            <a:r>
              <a:rPr lang="nl-NL" sz="1400" b="1" i="0" dirty="0">
                <a:solidFill>
                  <a:srgbClr val="484848"/>
                </a:solidFill>
                <a:effectLst/>
                <a:latin typeface="Google Sans"/>
              </a:rPr>
              <a:t>Gewicht: </a:t>
            </a:r>
            <a:r>
              <a:rPr lang="nl-NL" sz="1400" b="0" i="0" dirty="0">
                <a:solidFill>
                  <a:srgbClr val="484848"/>
                </a:solidFill>
                <a:effectLst/>
                <a:latin typeface="Google Sans"/>
              </a:rPr>
              <a:t>2.94 kg</a:t>
            </a:r>
          </a:p>
          <a:p>
            <a:pPr algn="l"/>
            <a:r>
              <a:rPr lang="nl-NL" sz="1400" b="1" i="0" dirty="0">
                <a:solidFill>
                  <a:srgbClr val="484848"/>
                </a:solidFill>
                <a:effectLst/>
                <a:latin typeface="Google Sans"/>
              </a:rPr>
              <a:t>Pakketten: </a:t>
            </a:r>
            <a:r>
              <a:rPr lang="nl-NL" sz="1400" b="0" i="0" dirty="0">
                <a:solidFill>
                  <a:srgbClr val="484848"/>
                </a:solidFill>
                <a:effectLst/>
                <a:latin typeface="Google Sans"/>
              </a:rPr>
              <a:t>1</a:t>
            </a:r>
          </a:p>
          <a:p>
            <a:endParaRPr lang="en-US" dirty="0"/>
          </a:p>
        </p:txBody>
      </p:sp>
      <p:cxnSp>
        <p:nvCxnSpPr>
          <p:cNvPr id="43" name="Rechte verbindingslijn 42">
            <a:extLst>
              <a:ext uri="{FF2B5EF4-FFF2-40B4-BE49-F238E27FC236}">
                <a16:creationId xmlns:a16="http://schemas.microsoft.com/office/drawing/2014/main" id="{6C3A4E75-55E4-3428-99E6-6EFE528EEA8B}"/>
              </a:ext>
            </a:extLst>
          </p:cNvPr>
          <p:cNvCxnSpPr>
            <a:cxnSpLocks/>
          </p:cNvCxnSpPr>
          <p:nvPr/>
        </p:nvCxnSpPr>
        <p:spPr>
          <a:xfrm flipH="1">
            <a:off x="3772148" y="3065493"/>
            <a:ext cx="460309" cy="2210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332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B81DB-4787-BC22-92A5-295B02953AA1}"/>
              </a:ext>
            </a:extLst>
          </p:cNvPr>
          <p:cNvSpPr>
            <a:spLocks noGrp="1"/>
          </p:cNvSpPr>
          <p:nvPr>
            <p:ph type="title"/>
          </p:nvPr>
        </p:nvSpPr>
        <p:spPr>
          <a:xfrm>
            <a:off x="0" y="-163090"/>
            <a:ext cx="8886884" cy="953669"/>
          </a:xfrm>
        </p:spPr>
        <p:txBody>
          <a:bodyPr>
            <a:normAutofit/>
          </a:bodyPr>
          <a:lstStyle/>
          <a:p>
            <a:r>
              <a:rPr lang="en-US" sz="3400" dirty="0"/>
              <a:t>Sheet 3: User profile / Client interview</a:t>
            </a:r>
          </a:p>
        </p:txBody>
      </p:sp>
      <p:sp>
        <p:nvSpPr>
          <p:cNvPr id="3" name="Tijdelijke aanduiding voor inhoud 2">
            <a:extLst>
              <a:ext uri="{FF2B5EF4-FFF2-40B4-BE49-F238E27FC236}">
                <a16:creationId xmlns:a16="http://schemas.microsoft.com/office/drawing/2014/main" id="{ADBF773F-BEDE-8CA3-1299-14943FE7BCAD}"/>
              </a:ext>
            </a:extLst>
          </p:cNvPr>
          <p:cNvSpPr>
            <a:spLocks noGrp="1"/>
          </p:cNvSpPr>
          <p:nvPr>
            <p:ph idx="1"/>
          </p:nvPr>
        </p:nvSpPr>
        <p:spPr>
          <a:xfrm>
            <a:off x="343187" y="1136794"/>
            <a:ext cx="3301155" cy="4508632"/>
          </a:xfrm>
        </p:spPr>
        <p:txBody>
          <a:bodyPr>
            <a:normAutofit/>
          </a:bodyPr>
          <a:lstStyle/>
          <a:p>
            <a:pPr marL="0" indent="0">
              <a:buNone/>
            </a:pPr>
            <a:r>
              <a:rPr lang="en-US" b="1" i="1" u="sng" dirty="0">
                <a:latin typeface="Google Sans"/>
              </a:rPr>
              <a:t>User profile:</a:t>
            </a:r>
          </a:p>
          <a:p>
            <a:pPr marL="0" indent="0">
              <a:buNone/>
            </a:pPr>
            <a:r>
              <a:rPr lang="en-US" sz="1400" i="1" dirty="0">
                <a:latin typeface="Google Sans"/>
              </a:rPr>
              <a:t>Using the information in the design brief, target audience will be aimed at adolescents aged between 19-25 years. Many buy a house and need furniture, so it is very handy. My product need all kinds of colors, an iPad and it needs to be durable. To make the base of the product will be cheap but the colors and an iPad might cost much. But I will not make it too expensive.</a:t>
            </a:r>
          </a:p>
        </p:txBody>
      </p:sp>
      <p:cxnSp>
        <p:nvCxnSpPr>
          <p:cNvPr id="5" name="Rechte verbindingslijn 4">
            <a:extLst>
              <a:ext uri="{FF2B5EF4-FFF2-40B4-BE49-F238E27FC236}">
                <a16:creationId xmlns:a16="http://schemas.microsoft.com/office/drawing/2014/main" id="{F5FC80A3-60F2-F9C4-FB49-549B07E69888}"/>
              </a:ext>
            </a:extLst>
          </p:cNvPr>
          <p:cNvCxnSpPr>
            <a:cxnSpLocks/>
          </p:cNvCxnSpPr>
          <p:nvPr/>
        </p:nvCxnSpPr>
        <p:spPr>
          <a:xfrm>
            <a:off x="4442890" y="1542774"/>
            <a:ext cx="0" cy="4749446"/>
          </a:xfrm>
          <a:prstGeom prst="line">
            <a:avLst/>
          </a:prstGeom>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FD5B0FB1-2233-7C3D-B6A2-78E486B3EE5E}"/>
              </a:ext>
            </a:extLst>
          </p:cNvPr>
          <p:cNvSpPr txBox="1"/>
          <p:nvPr/>
        </p:nvSpPr>
        <p:spPr>
          <a:xfrm>
            <a:off x="4863554" y="936445"/>
            <a:ext cx="5219140" cy="4708981"/>
          </a:xfrm>
          <a:prstGeom prst="rect">
            <a:avLst/>
          </a:prstGeom>
          <a:noFill/>
        </p:spPr>
        <p:txBody>
          <a:bodyPr wrap="square" rtlCol="0">
            <a:spAutoFit/>
          </a:bodyPr>
          <a:lstStyle/>
          <a:p>
            <a:r>
              <a:rPr lang="en-US" sz="1700" b="1" i="1" u="sng" dirty="0">
                <a:latin typeface="Google Sans"/>
              </a:rPr>
              <a:t>Client interview:   </a:t>
            </a:r>
          </a:p>
          <a:p>
            <a:endParaRPr lang="en-US" sz="1700" b="1" i="1" u="sng" dirty="0">
              <a:latin typeface="Google Sans"/>
            </a:endParaRPr>
          </a:p>
          <a:p>
            <a:r>
              <a:rPr lang="en-US" sz="1400" i="1" dirty="0" err="1">
                <a:latin typeface="Google Sans"/>
              </a:rPr>
              <a:t>Ik</a:t>
            </a:r>
            <a:r>
              <a:rPr lang="en-US" sz="1400" i="1" dirty="0">
                <a:latin typeface="Google Sans"/>
              </a:rPr>
              <a:t> ga met </a:t>
            </a:r>
            <a:r>
              <a:rPr lang="en-US" sz="1400" i="1" dirty="0" err="1">
                <a:latin typeface="Google Sans"/>
              </a:rPr>
              <a:t>mijn</a:t>
            </a:r>
            <a:r>
              <a:rPr lang="en-US" sz="1400" i="1" dirty="0">
                <a:latin typeface="Google Sans"/>
              </a:rPr>
              <a:t> </a:t>
            </a:r>
            <a:r>
              <a:rPr lang="en-US" sz="1400" i="1" dirty="0" err="1">
                <a:latin typeface="Google Sans"/>
              </a:rPr>
              <a:t>broer</a:t>
            </a:r>
            <a:r>
              <a:rPr lang="en-US" sz="1400" i="1" dirty="0">
                <a:latin typeface="Google Sans"/>
              </a:rPr>
              <a:t> </a:t>
            </a:r>
            <a:r>
              <a:rPr lang="en-US" sz="1400" i="1" dirty="0" err="1">
                <a:latin typeface="Google Sans"/>
              </a:rPr>
              <a:t>praten</a:t>
            </a:r>
            <a:r>
              <a:rPr lang="en-US" sz="1400" i="1" dirty="0">
                <a:latin typeface="Google Sans"/>
              </a:rPr>
              <a:t> over het product </a:t>
            </a:r>
            <a:r>
              <a:rPr lang="en-US" sz="1400" i="1" dirty="0" err="1">
                <a:latin typeface="Google Sans"/>
              </a:rPr>
              <a:t>dat</a:t>
            </a:r>
            <a:r>
              <a:rPr lang="en-US" sz="1400" i="1" dirty="0">
                <a:latin typeface="Google Sans"/>
              </a:rPr>
              <a:t> </a:t>
            </a:r>
            <a:r>
              <a:rPr lang="en-US" sz="1400" i="1" dirty="0" err="1">
                <a:latin typeface="Google Sans"/>
              </a:rPr>
              <a:t>ik</a:t>
            </a:r>
            <a:r>
              <a:rPr lang="en-US" sz="1400" i="1" dirty="0">
                <a:latin typeface="Google Sans"/>
              </a:rPr>
              <a:t> </a:t>
            </a:r>
            <a:r>
              <a:rPr lang="en-US" sz="1400" i="1" dirty="0" err="1">
                <a:latin typeface="Google Sans"/>
              </a:rPr>
              <a:t>heb</a:t>
            </a:r>
            <a:r>
              <a:rPr lang="en-US" sz="1400" i="1" dirty="0">
                <a:latin typeface="Google Sans"/>
              </a:rPr>
              <a:t> </a:t>
            </a:r>
            <a:r>
              <a:rPr lang="en-US" sz="1400" i="1" dirty="0" err="1">
                <a:latin typeface="Google Sans"/>
              </a:rPr>
              <a:t>bedacht</a:t>
            </a:r>
            <a:r>
              <a:rPr lang="en-US" sz="1400" i="1" dirty="0">
                <a:latin typeface="Google Sans"/>
              </a:rPr>
              <a:t>.</a:t>
            </a:r>
          </a:p>
          <a:p>
            <a:endParaRPr lang="en-US" sz="1400" i="1" dirty="0">
              <a:latin typeface="Google Sans"/>
            </a:endParaRPr>
          </a:p>
          <a:p>
            <a:pPr marL="285750" indent="-285750">
              <a:buFont typeface="Arial" panose="020B0604020202020204" pitchFamily="34" charset="0"/>
              <a:buChar char="•"/>
            </a:pPr>
            <a:r>
              <a:rPr lang="en-US" sz="1400" b="1" i="1" dirty="0">
                <a:latin typeface="Google Sans"/>
              </a:rPr>
              <a:t>Wat </a:t>
            </a:r>
            <a:r>
              <a:rPr lang="en-US" sz="1400" b="1" i="1" dirty="0" err="1">
                <a:latin typeface="Google Sans"/>
              </a:rPr>
              <a:t>vind</a:t>
            </a:r>
            <a:r>
              <a:rPr lang="en-US" sz="1400" b="1" i="1" dirty="0">
                <a:latin typeface="Google Sans"/>
              </a:rPr>
              <a:t> je van </a:t>
            </a:r>
            <a:r>
              <a:rPr lang="en-US" sz="1400" b="1" i="1" dirty="0" err="1">
                <a:latin typeface="Google Sans"/>
              </a:rPr>
              <a:t>mijn</a:t>
            </a:r>
            <a:r>
              <a:rPr lang="en-US" sz="1400" b="1" i="1" dirty="0">
                <a:latin typeface="Google Sans"/>
              </a:rPr>
              <a:t> product? </a:t>
            </a:r>
          </a:p>
          <a:p>
            <a:r>
              <a:rPr lang="en-US" sz="1400" i="1" dirty="0">
                <a:latin typeface="Google Sans"/>
              </a:rPr>
              <a:t>Dat het van </a:t>
            </a:r>
            <a:r>
              <a:rPr lang="en-US" sz="1400" i="1" dirty="0" err="1">
                <a:latin typeface="Google Sans"/>
              </a:rPr>
              <a:t>kleur</a:t>
            </a:r>
            <a:r>
              <a:rPr lang="en-US" sz="1400" i="1" dirty="0">
                <a:latin typeface="Google Sans"/>
              </a:rPr>
              <a:t> </a:t>
            </a:r>
            <a:r>
              <a:rPr lang="en-US" sz="1400" i="1" dirty="0" err="1">
                <a:latin typeface="Google Sans"/>
              </a:rPr>
              <a:t>veranderd</a:t>
            </a:r>
            <a:r>
              <a:rPr lang="en-US" sz="1400" i="1" dirty="0">
                <a:latin typeface="Google Sans"/>
              </a:rPr>
              <a:t> is </a:t>
            </a:r>
            <a:r>
              <a:rPr lang="en-US" sz="1400" i="1" dirty="0" err="1">
                <a:latin typeface="Google Sans"/>
              </a:rPr>
              <a:t>kinda</a:t>
            </a:r>
            <a:r>
              <a:rPr lang="en-US" sz="1400" i="1" dirty="0">
                <a:latin typeface="Google Sans"/>
              </a:rPr>
              <a:t> cool, maar </a:t>
            </a:r>
            <a:r>
              <a:rPr lang="en-US" sz="1400" i="1" dirty="0" err="1">
                <a:latin typeface="Google Sans"/>
              </a:rPr>
              <a:t>ik</a:t>
            </a:r>
            <a:r>
              <a:rPr lang="en-US" sz="1400" i="1" dirty="0">
                <a:latin typeface="Google Sans"/>
              </a:rPr>
              <a:t> </a:t>
            </a:r>
            <a:r>
              <a:rPr lang="en-US" sz="1400" i="1" dirty="0" err="1">
                <a:latin typeface="Google Sans"/>
              </a:rPr>
              <a:t>denk</a:t>
            </a:r>
            <a:r>
              <a:rPr lang="en-US" sz="1400" i="1" dirty="0">
                <a:latin typeface="Google Sans"/>
              </a:rPr>
              <a:t> </a:t>
            </a:r>
            <a:r>
              <a:rPr lang="en-US" sz="1400" i="1" dirty="0" err="1">
                <a:latin typeface="Google Sans"/>
              </a:rPr>
              <a:t>dat</a:t>
            </a:r>
            <a:r>
              <a:rPr lang="en-US" sz="1400" i="1" dirty="0">
                <a:latin typeface="Google Sans"/>
              </a:rPr>
              <a:t> </a:t>
            </a:r>
            <a:r>
              <a:rPr lang="en-US" sz="1400" i="1" dirty="0" err="1">
                <a:latin typeface="Google Sans"/>
              </a:rPr>
              <a:t>een</a:t>
            </a:r>
            <a:r>
              <a:rPr lang="en-US" sz="1400" i="1" dirty="0">
                <a:latin typeface="Google Sans"/>
              </a:rPr>
              <a:t> bed </a:t>
            </a:r>
            <a:r>
              <a:rPr lang="en-US" sz="1400" i="1" dirty="0" err="1">
                <a:latin typeface="Google Sans"/>
              </a:rPr>
              <a:t>niet</a:t>
            </a:r>
            <a:r>
              <a:rPr lang="en-US" sz="1400" i="1" dirty="0">
                <a:latin typeface="Google Sans"/>
              </a:rPr>
              <a:t> </a:t>
            </a:r>
            <a:r>
              <a:rPr lang="en-US" sz="1400" i="1" dirty="0" err="1">
                <a:latin typeface="Google Sans"/>
              </a:rPr>
              <a:t>echt</a:t>
            </a:r>
            <a:r>
              <a:rPr lang="en-US" sz="1400" i="1" dirty="0">
                <a:latin typeface="Google Sans"/>
              </a:rPr>
              <a:t> </a:t>
            </a:r>
            <a:r>
              <a:rPr lang="en-US" sz="1400" i="1" dirty="0" err="1">
                <a:latin typeface="Google Sans"/>
              </a:rPr>
              <a:t>nodig</a:t>
            </a:r>
            <a:r>
              <a:rPr lang="en-US" sz="1400" i="1" dirty="0">
                <a:latin typeface="Google Sans"/>
              </a:rPr>
              <a:t> is.</a:t>
            </a:r>
          </a:p>
          <a:p>
            <a:endParaRPr lang="en-US" sz="1400" i="1" dirty="0">
              <a:latin typeface="Google Sans"/>
            </a:endParaRPr>
          </a:p>
          <a:p>
            <a:pPr marL="285750" indent="-285750">
              <a:buFont typeface="Arial" panose="020B0604020202020204" pitchFamily="34" charset="0"/>
              <a:buChar char="•"/>
            </a:pPr>
            <a:r>
              <a:rPr lang="en-US" sz="1400" b="1" i="1" dirty="0" err="1">
                <a:latin typeface="Google Sans"/>
              </a:rPr>
              <a:t>Denk</a:t>
            </a:r>
            <a:r>
              <a:rPr lang="en-US" sz="1400" b="1" i="1" dirty="0">
                <a:latin typeface="Google Sans"/>
              </a:rPr>
              <a:t> je </a:t>
            </a:r>
            <a:r>
              <a:rPr lang="en-US" sz="1400" b="1" i="1" dirty="0" err="1">
                <a:latin typeface="Google Sans"/>
              </a:rPr>
              <a:t>dat</a:t>
            </a:r>
            <a:r>
              <a:rPr lang="en-US" sz="1400" b="1" i="1" dirty="0">
                <a:latin typeface="Google Sans"/>
              </a:rPr>
              <a:t> het </a:t>
            </a:r>
            <a:r>
              <a:rPr lang="en-US" sz="1400" b="1" i="1" dirty="0" err="1">
                <a:latin typeface="Google Sans"/>
              </a:rPr>
              <a:t>duurzaam</a:t>
            </a:r>
            <a:r>
              <a:rPr lang="en-US" sz="1400" b="1" i="1" dirty="0">
                <a:latin typeface="Google Sans"/>
              </a:rPr>
              <a:t> is? </a:t>
            </a:r>
          </a:p>
          <a:p>
            <a:r>
              <a:rPr lang="en-US" sz="1400" i="1" dirty="0">
                <a:latin typeface="Google Sans"/>
              </a:rPr>
              <a:t>Nou, het word </a:t>
            </a:r>
            <a:r>
              <a:rPr lang="en-US" sz="1400" i="1" dirty="0" err="1">
                <a:latin typeface="Google Sans"/>
              </a:rPr>
              <a:t>toch</a:t>
            </a:r>
            <a:r>
              <a:rPr lang="en-US" sz="1400" i="1" dirty="0">
                <a:latin typeface="Google Sans"/>
              </a:rPr>
              <a:t> van </a:t>
            </a:r>
            <a:r>
              <a:rPr lang="en-US" sz="1400" i="1" dirty="0" err="1">
                <a:latin typeface="Google Sans"/>
              </a:rPr>
              <a:t>duurzme</a:t>
            </a:r>
            <a:r>
              <a:rPr lang="en-US" sz="1400" i="1" dirty="0">
                <a:latin typeface="Google Sans"/>
              </a:rPr>
              <a:t> materialmen </a:t>
            </a:r>
            <a:r>
              <a:rPr lang="en-US" sz="1400" i="1" dirty="0" err="1">
                <a:latin typeface="Google Sans"/>
              </a:rPr>
              <a:t>gemaakt</a:t>
            </a:r>
            <a:r>
              <a:rPr lang="en-US" sz="1400" i="1" dirty="0">
                <a:latin typeface="Google Sans"/>
              </a:rPr>
              <a:t> </a:t>
            </a:r>
            <a:r>
              <a:rPr lang="en-US" sz="1400" i="1" dirty="0" err="1">
                <a:latin typeface="Google Sans"/>
              </a:rPr>
              <a:t>dus</a:t>
            </a:r>
            <a:r>
              <a:rPr lang="en-US" sz="1400" i="1" dirty="0">
                <a:latin typeface="Google Sans"/>
              </a:rPr>
              <a:t> het is sort van </a:t>
            </a:r>
            <a:r>
              <a:rPr lang="en-US" sz="1400" i="1" dirty="0" err="1">
                <a:latin typeface="Google Sans"/>
              </a:rPr>
              <a:t>duurzaam</a:t>
            </a:r>
            <a:r>
              <a:rPr lang="en-US" sz="1400" i="1" dirty="0">
                <a:latin typeface="Google Sans"/>
              </a:rPr>
              <a:t>.</a:t>
            </a:r>
          </a:p>
          <a:p>
            <a:endParaRPr lang="en-US" sz="1400" i="1" dirty="0">
              <a:latin typeface="Google Sans"/>
            </a:endParaRPr>
          </a:p>
          <a:p>
            <a:pPr marL="285750" indent="-285750">
              <a:buFont typeface="Arial" panose="020B0604020202020204" pitchFamily="34" charset="0"/>
              <a:buChar char="•"/>
            </a:pPr>
            <a:r>
              <a:rPr lang="en-US" sz="1400" b="1" i="1" dirty="0">
                <a:latin typeface="Google Sans"/>
              </a:rPr>
              <a:t>Wat </a:t>
            </a:r>
            <a:r>
              <a:rPr lang="en-US" sz="1400" b="1" i="1" dirty="0" err="1">
                <a:latin typeface="Google Sans"/>
              </a:rPr>
              <a:t>kan</a:t>
            </a:r>
            <a:r>
              <a:rPr lang="en-US" sz="1400" b="1" i="1" dirty="0">
                <a:latin typeface="Google Sans"/>
              </a:rPr>
              <a:t> </a:t>
            </a:r>
            <a:r>
              <a:rPr lang="en-US" sz="1400" b="1" i="1" dirty="0" err="1">
                <a:latin typeface="Google Sans"/>
              </a:rPr>
              <a:t>ik</a:t>
            </a:r>
            <a:r>
              <a:rPr lang="en-US" sz="1400" b="1" i="1" dirty="0">
                <a:latin typeface="Google Sans"/>
              </a:rPr>
              <a:t> </a:t>
            </a:r>
            <a:r>
              <a:rPr lang="en-US" sz="1400" b="1" i="1" dirty="0" err="1">
                <a:latin typeface="Google Sans"/>
              </a:rPr>
              <a:t>eraan</a:t>
            </a:r>
            <a:r>
              <a:rPr lang="en-US" sz="1400" b="1" i="1" dirty="0">
                <a:latin typeface="Google Sans"/>
              </a:rPr>
              <a:t> </a:t>
            </a:r>
            <a:r>
              <a:rPr lang="en-US" sz="1400" b="1" i="1" dirty="0" err="1">
                <a:latin typeface="Google Sans"/>
              </a:rPr>
              <a:t>veranderen</a:t>
            </a:r>
            <a:r>
              <a:rPr lang="en-US" sz="1400" b="1" i="1" dirty="0">
                <a:latin typeface="Google Sans"/>
              </a:rPr>
              <a:t> </a:t>
            </a:r>
            <a:r>
              <a:rPr lang="en-US" sz="1400" b="1" i="1" dirty="0" err="1">
                <a:latin typeface="Google Sans"/>
              </a:rPr>
              <a:t>volgens</a:t>
            </a:r>
            <a:r>
              <a:rPr lang="en-US" sz="1400" b="1" i="1" dirty="0">
                <a:latin typeface="Google Sans"/>
              </a:rPr>
              <a:t> </a:t>
            </a:r>
            <a:r>
              <a:rPr lang="en-US" sz="1400" b="1" i="1" dirty="0" err="1">
                <a:latin typeface="Google Sans"/>
              </a:rPr>
              <a:t>jouw</a:t>
            </a:r>
            <a:r>
              <a:rPr lang="en-US" sz="1400" b="1" i="1" dirty="0">
                <a:latin typeface="Google Sans"/>
              </a:rPr>
              <a:t>? </a:t>
            </a:r>
            <a:endParaRPr lang="nl-NL" sz="1400" b="1" i="1" dirty="0">
              <a:latin typeface="Google Sans"/>
            </a:endParaRPr>
          </a:p>
          <a:p>
            <a:r>
              <a:rPr lang="en-US" sz="1400" i="1" dirty="0">
                <a:latin typeface="Google Sans"/>
              </a:rPr>
              <a:t>Je </a:t>
            </a:r>
            <a:r>
              <a:rPr lang="en-US" sz="1400" i="1" dirty="0" err="1">
                <a:latin typeface="Google Sans"/>
              </a:rPr>
              <a:t>kan</a:t>
            </a:r>
            <a:r>
              <a:rPr lang="en-US" sz="1400" i="1" dirty="0">
                <a:latin typeface="Google Sans"/>
              </a:rPr>
              <a:t> de </a:t>
            </a:r>
            <a:r>
              <a:rPr lang="en-US" sz="1400" i="1" dirty="0" err="1">
                <a:latin typeface="Google Sans"/>
              </a:rPr>
              <a:t>Ipad</a:t>
            </a:r>
            <a:r>
              <a:rPr lang="en-US" sz="1400" i="1" dirty="0">
                <a:latin typeface="Google Sans"/>
              </a:rPr>
              <a:t> </a:t>
            </a:r>
            <a:r>
              <a:rPr lang="en-US" sz="1400" i="1" dirty="0" err="1">
                <a:latin typeface="Google Sans"/>
              </a:rPr>
              <a:t>gewoon</a:t>
            </a:r>
            <a:r>
              <a:rPr lang="en-US" sz="1400" i="1" dirty="0">
                <a:latin typeface="Google Sans"/>
              </a:rPr>
              <a:t> </a:t>
            </a:r>
            <a:r>
              <a:rPr lang="en-US" sz="1400" i="1" dirty="0" err="1">
                <a:latin typeface="Google Sans"/>
              </a:rPr>
              <a:t>weglaten</a:t>
            </a:r>
            <a:r>
              <a:rPr lang="en-US" sz="1400" i="1" dirty="0">
                <a:latin typeface="Google Sans"/>
              </a:rPr>
              <a:t> </a:t>
            </a:r>
            <a:r>
              <a:rPr lang="en-US" sz="1400" i="1" dirty="0" err="1">
                <a:latin typeface="Google Sans"/>
              </a:rPr>
              <a:t>en</a:t>
            </a:r>
            <a:r>
              <a:rPr lang="en-US" sz="1400" i="1" dirty="0">
                <a:latin typeface="Google Sans"/>
              </a:rPr>
              <a:t> </a:t>
            </a:r>
            <a:r>
              <a:rPr lang="en-US" sz="1400" i="1" dirty="0" err="1">
                <a:latin typeface="Google Sans"/>
              </a:rPr>
              <a:t>een</a:t>
            </a:r>
            <a:r>
              <a:rPr lang="en-US" sz="1400" i="1" dirty="0">
                <a:latin typeface="Google Sans"/>
              </a:rPr>
              <a:t> </a:t>
            </a:r>
            <a:r>
              <a:rPr lang="en-US" sz="1400" i="1" dirty="0" err="1">
                <a:latin typeface="Google Sans"/>
              </a:rPr>
              <a:t>afstandsbediening</a:t>
            </a:r>
            <a:r>
              <a:rPr lang="en-US" sz="1400" i="1" dirty="0">
                <a:latin typeface="Google Sans"/>
              </a:rPr>
              <a:t> </a:t>
            </a:r>
            <a:r>
              <a:rPr lang="en-US" sz="1400" i="1" dirty="0" err="1">
                <a:latin typeface="Google Sans"/>
              </a:rPr>
              <a:t>gebruiken</a:t>
            </a:r>
            <a:r>
              <a:rPr lang="en-US" sz="1400" i="1" dirty="0">
                <a:latin typeface="Google Sans"/>
              </a:rPr>
              <a:t>.</a:t>
            </a:r>
          </a:p>
          <a:p>
            <a:endParaRPr lang="en-US" sz="1400" i="1" dirty="0">
              <a:latin typeface="Google Sans"/>
            </a:endParaRPr>
          </a:p>
          <a:p>
            <a:pPr marL="285750" indent="-285750">
              <a:buFont typeface="Arial" panose="020B0604020202020204" pitchFamily="34" charset="0"/>
              <a:buChar char="•"/>
            </a:pPr>
            <a:r>
              <a:rPr lang="en-US" sz="1400" b="1" i="1" dirty="0">
                <a:latin typeface="Google Sans"/>
              </a:rPr>
              <a:t>Zou je </a:t>
            </a:r>
            <a:r>
              <a:rPr lang="en-US" sz="1400" b="1" i="1" dirty="0" err="1">
                <a:latin typeface="Google Sans"/>
              </a:rPr>
              <a:t>dit</a:t>
            </a:r>
            <a:r>
              <a:rPr lang="en-US" sz="1400" b="1" i="1" dirty="0">
                <a:latin typeface="Google Sans"/>
              </a:rPr>
              <a:t> </a:t>
            </a:r>
            <a:r>
              <a:rPr lang="en-US" sz="1400" b="1" i="1" dirty="0" err="1">
                <a:latin typeface="Google Sans"/>
              </a:rPr>
              <a:t>kopen</a:t>
            </a:r>
            <a:r>
              <a:rPr lang="en-US" sz="1400" b="1" i="1" dirty="0">
                <a:latin typeface="Google Sans"/>
              </a:rPr>
              <a:t>?</a:t>
            </a:r>
          </a:p>
          <a:p>
            <a:r>
              <a:rPr lang="en-US" sz="1400" i="1" dirty="0" err="1">
                <a:latin typeface="Google Sans"/>
              </a:rPr>
              <a:t>Misschien</a:t>
            </a:r>
            <a:r>
              <a:rPr lang="en-US" sz="1400" i="1" dirty="0">
                <a:latin typeface="Google Sans"/>
              </a:rPr>
              <a:t>…….het </a:t>
            </a:r>
            <a:r>
              <a:rPr lang="en-US" sz="1400" i="1" dirty="0" err="1">
                <a:latin typeface="Google Sans"/>
              </a:rPr>
              <a:t>ziet</a:t>
            </a:r>
            <a:r>
              <a:rPr lang="en-US" sz="1400" i="1" dirty="0">
                <a:latin typeface="Google Sans"/>
              </a:rPr>
              <a:t> er </a:t>
            </a:r>
            <a:r>
              <a:rPr lang="en-US" sz="1400" i="1" dirty="0" err="1">
                <a:latin typeface="Google Sans"/>
              </a:rPr>
              <a:t>lelijk</a:t>
            </a:r>
            <a:r>
              <a:rPr lang="en-US" sz="1400" i="1" dirty="0">
                <a:latin typeface="Google Sans"/>
              </a:rPr>
              <a:t> </a:t>
            </a:r>
            <a:r>
              <a:rPr lang="en-US" sz="1400" i="1" dirty="0" err="1">
                <a:latin typeface="Google Sans"/>
              </a:rPr>
              <a:t>uit</a:t>
            </a:r>
            <a:r>
              <a:rPr lang="en-US" sz="1400" i="1" dirty="0">
                <a:latin typeface="Google Sans"/>
              </a:rPr>
              <a:t>.</a:t>
            </a:r>
          </a:p>
          <a:p>
            <a:endParaRPr lang="en-US" sz="1400" b="1" i="1" dirty="0">
              <a:latin typeface="Google Sans"/>
            </a:endParaRPr>
          </a:p>
          <a:p>
            <a:pPr marL="285750" indent="-285750">
              <a:buFont typeface="Arial" panose="020B0604020202020204" pitchFamily="34" charset="0"/>
              <a:buChar char="•"/>
            </a:pPr>
            <a:r>
              <a:rPr lang="en-US" sz="1400" b="1" i="1" dirty="0" err="1">
                <a:latin typeface="Google Sans"/>
              </a:rPr>
              <a:t>Hoeveel</a:t>
            </a:r>
            <a:r>
              <a:rPr lang="en-US" sz="1400" b="1" i="1" dirty="0">
                <a:latin typeface="Google Sans"/>
              </a:rPr>
              <a:t> </a:t>
            </a:r>
            <a:r>
              <a:rPr lang="en-US" sz="1400" b="1" i="1" dirty="0" err="1">
                <a:latin typeface="Google Sans"/>
              </a:rPr>
              <a:t>sterren</a:t>
            </a:r>
            <a:r>
              <a:rPr lang="en-US" sz="1400" b="1" i="1" dirty="0">
                <a:latin typeface="Google Sans"/>
              </a:rPr>
              <a:t> </a:t>
            </a:r>
            <a:r>
              <a:rPr lang="en-US" sz="1400" b="1" i="1" dirty="0" err="1">
                <a:latin typeface="Google Sans"/>
              </a:rPr>
              <a:t>geef</a:t>
            </a:r>
            <a:r>
              <a:rPr lang="en-US" sz="1400" b="1" i="1" dirty="0">
                <a:latin typeface="Google Sans"/>
              </a:rPr>
              <a:t> je </a:t>
            </a:r>
            <a:r>
              <a:rPr lang="en-US" sz="1400" b="1" i="1" dirty="0" err="1">
                <a:latin typeface="Google Sans"/>
              </a:rPr>
              <a:t>mijn</a:t>
            </a:r>
            <a:r>
              <a:rPr lang="en-US" sz="1400" b="1" i="1" dirty="0">
                <a:latin typeface="Google Sans"/>
              </a:rPr>
              <a:t> product?</a:t>
            </a:r>
          </a:p>
          <a:p>
            <a:r>
              <a:rPr lang="en-US" sz="1400" i="1" dirty="0">
                <a:latin typeface="Google Sans"/>
              </a:rPr>
              <a:t>3,5 </a:t>
            </a:r>
            <a:r>
              <a:rPr lang="en-US" sz="1400" i="1" dirty="0" err="1">
                <a:latin typeface="Google Sans"/>
              </a:rPr>
              <a:t>sterren</a:t>
            </a:r>
            <a:r>
              <a:rPr lang="en-US" sz="1400" i="1" dirty="0">
                <a:latin typeface="Google Sans"/>
              </a:rPr>
              <a:t>.</a:t>
            </a:r>
          </a:p>
          <a:p>
            <a:endParaRPr lang="en-US" sz="1400" i="1" dirty="0">
              <a:latin typeface="Google Sans"/>
            </a:endParaRPr>
          </a:p>
        </p:txBody>
      </p:sp>
    </p:spTree>
    <p:extLst>
      <p:ext uri="{BB962C8B-B14F-4D97-AF65-F5344CB8AC3E}">
        <p14:creationId xmlns:p14="http://schemas.microsoft.com/office/powerpoint/2010/main" val="252758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ct curved paper pattern">
            <a:extLst>
              <a:ext uri="{FF2B5EF4-FFF2-40B4-BE49-F238E27FC236}">
                <a16:creationId xmlns:a16="http://schemas.microsoft.com/office/drawing/2014/main" id="{5F926C5F-E97B-EB16-4843-6126C9FBC426}"/>
              </a:ext>
            </a:extLst>
          </p:cNvPr>
          <p:cNvPicPr>
            <a:picLocks noChangeAspect="1"/>
          </p:cNvPicPr>
          <p:nvPr/>
        </p:nvPicPr>
        <p:blipFill rotWithShape="1">
          <a:blip r:embed="rId2"/>
          <a:srcRect t="13460" r="-3" b="5031"/>
          <a:stretch/>
        </p:blipFill>
        <p:spPr>
          <a:xfrm rot="10800000">
            <a:off x="0" y="0"/>
            <a:ext cx="2788959" cy="1517369"/>
          </a:xfrm>
          <a:custGeom>
            <a:avLst/>
            <a:gdLst/>
            <a:ahLst/>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noFill/>
        </p:spPr>
      </p:pic>
      <p:sp>
        <p:nvSpPr>
          <p:cNvPr id="2" name="Titel 1">
            <a:extLst>
              <a:ext uri="{FF2B5EF4-FFF2-40B4-BE49-F238E27FC236}">
                <a16:creationId xmlns:a16="http://schemas.microsoft.com/office/drawing/2014/main" id="{35E076EA-E788-EEDB-EB7E-98C0BEB6132F}"/>
              </a:ext>
            </a:extLst>
          </p:cNvPr>
          <p:cNvSpPr>
            <a:spLocks noGrp="1"/>
          </p:cNvSpPr>
          <p:nvPr>
            <p:ph type="title"/>
          </p:nvPr>
        </p:nvSpPr>
        <p:spPr>
          <a:xfrm>
            <a:off x="180561" y="130035"/>
            <a:ext cx="8606346" cy="1257299"/>
          </a:xfrm>
        </p:spPr>
        <p:txBody>
          <a:bodyPr anchor="ctr">
            <a:normAutofit/>
          </a:bodyPr>
          <a:lstStyle/>
          <a:p>
            <a:r>
              <a:rPr lang="en-US" sz="3400" dirty="0"/>
              <a:t>Sheet 4: Ikea design research</a:t>
            </a:r>
          </a:p>
        </p:txBody>
      </p:sp>
      <p:sp>
        <p:nvSpPr>
          <p:cNvPr id="9" name="Content Placeholder 2">
            <a:extLst>
              <a:ext uri="{FF2B5EF4-FFF2-40B4-BE49-F238E27FC236}">
                <a16:creationId xmlns:a16="http://schemas.microsoft.com/office/drawing/2014/main" id="{3E535F73-B955-85FB-0331-EE9FD753C075}"/>
              </a:ext>
            </a:extLst>
          </p:cNvPr>
          <p:cNvSpPr>
            <a:spLocks noGrp="1"/>
          </p:cNvSpPr>
          <p:nvPr>
            <p:ph idx="1"/>
          </p:nvPr>
        </p:nvSpPr>
        <p:spPr>
          <a:xfrm>
            <a:off x="129208" y="1387334"/>
            <a:ext cx="6788427" cy="5576684"/>
          </a:xfrm>
        </p:spPr>
        <p:txBody>
          <a:bodyPr>
            <a:normAutofit/>
          </a:bodyPr>
          <a:lstStyle/>
          <a:p>
            <a:r>
              <a:rPr lang="en-US" b="1" i="1" dirty="0">
                <a:latin typeface="Google Sans"/>
              </a:rPr>
              <a:t>Wat is Ikea?</a:t>
            </a:r>
          </a:p>
          <a:p>
            <a:pPr marL="0" indent="0">
              <a:buNone/>
            </a:pPr>
            <a:r>
              <a:rPr lang="nl-NL" sz="1400" b="0" i="1" dirty="0">
                <a:solidFill>
                  <a:srgbClr val="040C28"/>
                </a:solidFill>
                <a:effectLst/>
                <a:latin typeface="Google Sans"/>
              </a:rPr>
              <a:t>KEA</a:t>
            </a:r>
            <a:r>
              <a:rPr lang="nl-NL" sz="1400" b="0" i="1" dirty="0">
                <a:solidFill>
                  <a:srgbClr val="202124"/>
                </a:solidFill>
                <a:effectLst/>
                <a:latin typeface="Google Sans"/>
              </a:rPr>
              <a:t> is een concern van Zweedse oorsprong, met vestigingen over de hele wereld. Het bedrijf richt zich op het aanbieden van meubelen en woonartikelen die, meestal door de koper zelf, in elkaar gezet moeten worden.</a:t>
            </a:r>
          </a:p>
          <a:p>
            <a:r>
              <a:rPr lang="nl-NL" b="1" i="1" dirty="0">
                <a:solidFill>
                  <a:srgbClr val="202124"/>
                </a:solidFill>
                <a:latin typeface="Google Sans"/>
              </a:rPr>
              <a:t>Wat is het verhaal achter Ikea?</a:t>
            </a:r>
          </a:p>
          <a:p>
            <a:pPr marL="0" indent="0">
              <a:buNone/>
            </a:pPr>
            <a:r>
              <a:rPr lang="nl-NL" sz="1400" i="1" dirty="0">
                <a:solidFill>
                  <a:srgbClr val="202124"/>
                </a:solidFill>
                <a:latin typeface="Google Sans"/>
              </a:rPr>
              <a:t>Ikea was in 1943 opgericht door een 17 jarige Zweedse man genaamd </a:t>
            </a:r>
            <a:r>
              <a:rPr lang="nl-NL" sz="1400" i="1" dirty="0" err="1">
                <a:solidFill>
                  <a:srgbClr val="202124"/>
                </a:solidFill>
                <a:latin typeface="Google Sans"/>
              </a:rPr>
              <a:t>Ingvar</a:t>
            </a:r>
            <a:r>
              <a:rPr lang="nl-NL" sz="1400" i="1" dirty="0">
                <a:solidFill>
                  <a:srgbClr val="202124"/>
                </a:solidFill>
                <a:latin typeface="Google Sans"/>
              </a:rPr>
              <a:t> </a:t>
            </a:r>
            <a:r>
              <a:rPr lang="nl-NL" sz="1400" i="1" dirty="0" err="1">
                <a:solidFill>
                  <a:srgbClr val="202124"/>
                </a:solidFill>
                <a:latin typeface="Google Sans"/>
              </a:rPr>
              <a:t>Kamprad</a:t>
            </a:r>
            <a:r>
              <a:rPr lang="nl-NL" sz="1400" i="1" dirty="0">
                <a:solidFill>
                  <a:srgbClr val="202124"/>
                </a:solidFill>
                <a:latin typeface="Google Sans"/>
              </a:rPr>
              <a:t>. Hij begon Ikea met het examengeld dat hij had gekregen van zijn vader. </a:t>
            </a:r>
          </a:p>
          <a:p>
            <a:r>
              <a:rPr lang="nl-NL" b="1" i="1" dirty="0">
                <a:solidFill>
                  <a:srgbClr val="202124"/>
                </a:solidFill>
                <a:latin typeface="Google Sans"/>
              </a:rPr>
              <a:t>Wat verkocht Ikea eerst? </a:t>
            </a:r>
          </a:p>
          <a:p>
            <a:pPr marL="0" indent="0">
              <a:buNone/>
            </a:pPr>
            <a:r>
              <a:rPr lang="nl-NL" sz="1400" i="1" dirty="0">
                <a:solidFill>
                  <a:srgbClr val="202124"/>
                </a:solidFill>
                <a:latin typeface="Google Sans"/>
              </a:rPr>
              <a:t>De bedrijf verkocht eerst pennen en portefeuilles.</a:t>
            </a:r>
          </a:p>
          <a:p>
            <a:r>
              <a:rPr lang="nl-NL" b="1" i="1" dirty="0">
                <a:solidFill>
                  <a:srgbClr val="202124"/>
                </a:solidFill>
                <a:latin typeface="Google Sans"/>
              </a:rPr>
              <a:t>Wat is de missie en visie van Ikea? </a:t>
            </a:r>
          </a:p>
          <a:p>
            <a:pPr marL="0" indent="0">
              <a:buNone/>
            </a:pPr>
            <a:r>
              <a:rPr lang="nl-NL" sz="1400" i="1" dirty="0">
                <a:solidFill>
                  <a:srgbClr val="202124"/>
                </a:solidFill>
                <a:latin typeface="Google Sans"/>
              </a:rPr>
              <a:t>Ze zijn op missie om voor de hele wereld een beter leven te geven.</a:t>
            </a:r>
          </a:p>
          <a:p>
            <a:r>
              <a:rPr lang="nl-NL" b="1" i="1" dirty="0">
                <a:solidFill>
                  <a:srgbClr val="202124"/>
                </a:solidFill>
                <a:latin typeface="Google Sans"/>
              </a:rPr>
              <a:t>Wat doet Ikea op het gebied van duurzaamheid? </a:t>
            </a:r>
          </a:p>
          <a:p>
            <a:pPr marL="0" indent="0">
              <a:buNone/>
            </a:pPr>
            <a:r>
              <a:rPr lang="nl-NL" sz="1400" i="1" dirty="0">
                <a:solidFill>
                  <a:srgbClr val="202124"/>
                </a:solidFill>
                <a:latin typeface="Google Sans"/>
              </a:rPr>
              <a:t>Ze gebruiken voor hun producten duurzame materialen zoals: Bamboe, plastic, katoen en hout. De overgebleven resten gebruiken ze voor meubels.</a:t>
            </a:r>
          </a:p>
          <a:p>
            <a:pPr marL="0" indent="0">
              <a:buNone/>
            </a:pPr>
            <a:endParaRPr lang="nl-NL" sz="1400" dirty="0">
              <a:solidFill>
                <a:srgbClr val="202124"/>
              </a:solidFill>
              <a:latin typeface="Google Sans"/>
            </a:endParaRPr>
          </a:p>
        </p:txBody>
      </p:sp>
      <p:pic>
        <p:nvPicPr>
          <p:cNvPr id="1026" name="Picture 2" descr="IKEA reports record sales as price hikes offset weakening consumer  confidence | Reuters">
            <a:extLst>
              <a:ext uri="{FF2B5EF4-FFF2-40B4-BE49-F238E27FC236}">
                <a16:creationId xmlns:a16="http://schemas.microsoft.com/office/drawing/2014/main" id="{57C914A8-A54F-1A66-5263-F2DE4A831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304" y="3984857"/>
            <a:ext cx="4111488" cy="27431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kea: 10 curiosities about the Swedish furniture chain">
            <a:extLst>
              <a:ext uri="{FF2B5EF4-FFF2-40B4-BE49-F238E27FC236}">
                <a16:creationId xmlns:a16="http://schemas.microsoft.com/office/drawing/2014/main" id="{A6F8BA31-A628-5526-7F80-98129B502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913" y="1031185"/>
            <a:ext cx="4921526" cy="24607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7" name="Inkt 6">
                <a:extLst>
                  <a:ext uri="{FF2B5EF4-FFF2-40B4-BE49-F238E27FC236}">
                    <a16:creationId xmlns:a16="http://schemas.microsoft.com/office/drawing/2014/main" id="{61529BD1-2105-699C-4284-70D1AC9906A9}"/>
                  </a:ext>
                </a:extLst>
              </p14:cNvPr>
              <p14:cNvContentPartPr/>
              <p14:nvPr/>
            </p14:nvContentPartPr>
            <p14:xfrm>
              <a:off x="6148701" y="2901986"/>
              <a:ext cx="360" cy="360"/>
            </p14:xfrm>
          </p:contentPart>
        </mc:Choice>
        <mc:Fallback xmlns="">
          <p:pic>
            <p:nvPicPr>
              <p:cNvPr id="7" name="Inkt 6">
                <a:extLst>
                  <a:ext uri="{FF2B5EF4-FFF2-40B4-BE49-F238E27FC236}">
                    <a16:creationId xmlns:a16="http://schemas.microsoft.com/office/drawing/2014/main" id="{61529BD1-2105-699C-4284-70D1AC9906A9}"/>
                  </a:ext>
                </a:extLst>
              </p:cNvPr>
              <p:cNvPicPr/>
              <p:nvPr/>
            </p:nvPicPr>
            <p:blipFill>
              <a:blip r:embed="rId6"/>
              <a:stretch>
                <a:fillRect/>
              </a:stretch>
            </p:blipFill>
            <p:spPr>
              <a:xfrm>
                <a:off x="6139701" y="2892986"/>
                <a:ext cx="18000" cy="18000"/>
              </a:xfrm>
              <a:prstGeom prst="rect">
                <a:avLst/>
              </a:prstGeom>
            </p:spPr>
          </p:pic>
        </mc:Fallback>
      </mc:AlternateContent>
    </p:spTree>
    <p:extLst>
      <p:ext uri="{BB962C8B-B14F-4D97-AF65-F5344CB8AC3E}">
        <p14:creationId xmlns:p14="http://schemas.microsoft.com/office/powerpoint/2010/main" val="4090687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A76DDB-2A82-AB24-C4F0-A3BC4E8C2795}"/>
              </a:ext>
            </a:extLst>
          </p:cNvPr>
          <p:cNvSpPr>
            <a:spLocks noGrp="1"/>
          </p:cNvSpPr>
          <p:nvPr>
            <p:ph type="title"/>
          </p:nvPr>
        </p:nvSpPr>
        <p:spPr>
          <a:xfrm>
            <a:off x="0" y="0"/>
            <a:ext cx="10502348" cy="953669"/>
          </a:xfrm>
        </p:spPr>
        <p:txBody>
          <a:bodyPr>
            <a:noAutofit/>
          </a:bodyPr>
          <a:lstStyle/>
          <a:p>
            <a:r>
              <a:rPr lang="en-US" sz="3400" dirty="0"/>
              <a:t>Sheet 5: Research </a:t>
            </a:r>
            <a:r>
              <a:rPr lang="en-US" sz="3400" dirty="0" err="1"/>
              <a:t>samenvatting</a:t>
            </a:r>
            <a:r>
              <a:rPr lang="en-US" sz="3400" dirty="0"/>
              <a:t> &amp; </a:t>
            </a:r>
            <a:r>
              <a:rPr lang="en-US" sz="3400" dirty="0" err="1"/>
              <a:t>specificatie</a:t>
            </a:r>
            <a:r>
              <a:rPr lang="en-US" sz="3400" dirty="0"/>
              <a:t> </a:t>
            </a:r>
          </a:p>
        </p:txBody>
      </p:sp>
      <p:sp>
        <p:nvSpPr>
          <p:cNvPr id="3" name="Tijdelijke aanduiding voor inhoud 2">
            <a:extLst>
              <a:ext uri="{FF2B5EF4-FFF2-40B4-BE49-F238E27FC236}">
                <a16:creationId xmlns:a16="http://schemas.microsoft.com/office/drawing/2014/main" id="{681CED9E-650C-67D6-1063-E3F01A292A77}"/>
              </a:ext>
            </a:extLst>
          </p:cNvPr>
          <p:cNvSpPr>
            <a:spLocks noGrp="1"/>
          </p:cNvSpPr>
          <p:nvPr>
            <p:ph idx="1"/>
          </p:nvPr>
        </p:nvSpPr>
        <p:spPr>
          <a:xfrm>
            <a:off x="300350" y="1590158"/>
            <a:ext cx="4881250" cy="4558851"/>
          </a:xfrm>
        </p:spPr>
        <p:txBody>
          <a:bodyPr>
            <a:normAutofit/>
          </a:bodyPr>
          <a:lstStyle/>
          <a:p>
            <a:pPr marL="0" indent="0">
              <a:buNone/>
            </a:pPr>
            <a:r>
              <a:rPr lang="en-US" b="1" i="1" u="sng" dirty="0">
                <a:latin typeface="Google Sans"/>
              </a:rPr>
              <a:t>Research </a:t>
            </a:r>
            <a:r>
              <a:rPr lang="en-US" b="1" i="1" u="sng" dirty="0" err="1">
                <a:latin typeface="Google Sans"/>
              </a:rPr>
              <a:t>samenvatting</a:t>
            </a:r>
            <a:r>
              <a:rPr lang="en-US" b="1" i="1" u="sng" dirty="0">
                <a:latin typeface="Google Sans"/>
              </a:rPr>
              <a:t>:</a:t>
            </a:r>
          </a:p>
          <a:p>
            <a:pPr marL="0" indent="0">
              <a:buNone/>
            </a:pPr>
            <a:r>
              <a:rPr lang="nl-NL" sz="1400" b="0" i="1" dirty="0">
                <a:effectLst/>
                <a:latin typeface="Google Sans"/>
              </a:rPr>
              <a:t>Ik heb nagedacht over het ontwikkelen van een nieuw product, omdat ik het leuk vind om zelf iets te bedenken. Ik hoop meer te weten te komen over de materialen die worden gebruikt voor het maken van meubels en andere producten. Ik heb niet echt veel ervaring in dit gebied, maar ik heb wel gezien dat er een groeiende focus is op duurzaamheid in de meubelindustrie. Daarom dacht ik, waarom zou ik niet hetzelfde doen? Het is goed voor het milieu en het helpt me om nieuwe ideeën te ontwikkelen</a:t>
            </a:r>
            <a:r>
              <a:rPr lang="nl-NL" sz="1500" b="0" i="1" dirty="0">
                <a:effectLst/>
                <a:latin typeface="Google Sans"/>
              </a:rPr>
              <a:t>.</a:t>
            </a:r>
            <a:endParaRPr lang="en-US" sz="1500" b="1" i="1" u="sng" dirty="0">
              <a:latin typeface="Google Sans"/>
            </a:endParaRPr>
          </a:p>
        </p:txBody>
      </p:sp>
      <p:cxnSp>
        <p:nvCxnSpPr>
          <p:cNvPr id="5" name="Rechte verbindingslijn 4">
            <a:extLst>
              <a:ext uri="{FF2B5EF4-FFF2-40B4-BE49-F238E27FC236}">
                <a16:creationId xmlns:a16="http://schemas.microsoft.com/office/drawing/2014/main" id="{89C1E8B8-063A-93F0-4821-8BF117B43AD0}"/>
              </a:ext>
            </a:extLst>
          </p:cNvPr>
          <p:cNvCxnSpPr>
            <a:cxnSpLocks/>
          </p:cNvCxnSpPr>
          <p:nvPr/>
        </p:nvCxnSpPr>
        <p:spPr>
          <a:xfrm>
            <a:off x="5459896" y="1139687"/>
            <a:ext cx="0" cy="5618922"/>
          </a:xfrm>
          <a:prstGeom prst="line">
            <a:avLst/>
          </a:prstGeom>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583E89FF-9BBB-AF39-9A57-E72B713FE0CD}"/>
              </a:ext>
            </a:extLst>
          </p:cNvPr>
          <p:cNvSpPr txBox="1"/>
          <p:nvPr/>
        </p:nvSpPr>
        <p:spPr>
          <a:xfrm>
            <a:off x="5658681" y="1590158"/>
            <a:ext cx="6414041" cy="3554819"/>
          </a:xfrm>
          <a:prstGeom prst="rect">
            <a:avLst/>
          </a:prstGeom>
          <a:noFill/>
        </p:spPr>
        <p:txBody>
          <a:bodyPr wrap="square" rtlCol="0">
            <a:spAutoFit/>
          </a:bodyPr>
          <a:lstStyle/>
          <a:p>
            <a:r>
              <a:rPr lang="nl-NL" sz="1700" b="1" i="1" u="sng" dirty="0">
                <a:latin typeface="Google Sans"/>
              </a:rPr>
              <a:t>Specificatie: </a:t>
            </a:r>
          </a:p>
          <a:p>
            <a:endParaRPr lang="nl-NL" sz="1700" b="1" i="1" u="sng" dirty="0">
              <a:latin typeface="Google Sans"/>
            </a:endParaRPr>
          </a:p>
          <a:p>
            <a:pPr marL="285750" indent="-285750">
              <a:buFont typeface="Arial" panose="020B0604020202020204" pitchFamily="34" charset="0"/>
              <a:buChar char="•"/>
            </a:pPr>
            <a:r>
              <a:rPr lang="nl-NL" sz="1400" i="1" dirty="0">
                <a:latin typeface="Google Sans"/>
              </a:rPr>
              <a:t>Mijn product moet alle hoeken dekken, zodat niemand zich pijn kan doen. </a:t>
            </a:r>
          </a:p>
          <a:p>
            <a:pPr marL="285750" indent="-285750">
              <a:buFont typeface="Arial" panose="020B0604020202020204" pitchFamily="34" charset="0"/>
              <a:buChar char="•"/>
            </a:pPr>
            <a:r>
              <a:rPr lang="nl-NL" sz="1400" i="1" dirty="0">
                <a:latin typeface="Google Sans"/>
              </a:rPr>
              <a:t>Mijn product moet wel duurzaam zijn, want het is ook veel beter voor het milieu.</a:t>
            </a:r>
          </a:p>
          <a:p>
            <a:pPr marL="285750" indent="-285750">
              <a:buFont typeface="Arial" panose="020B0604020202020204" pitchFamily="34" charset="0"/>
              <a:buChar char="•"/>
            </a:pPr>
            <a:r>
              <a:rPr lang="nl-NL" sz="1400" i="1" dirty="0">
                <a:latin typeface="Google Sans"/>
              </a:rPr>
              <a:t>Mijn product moet bijna alleen van Mangohout, Teakhout en Microvezel worden gemaakt, omdat dat de bank super zacht en stevig kan maken.</a:t>
            </a:r>
          </a:p>
          <a:p>
            <a:pPr marL="285750" indent="-285750">
              <a:buFont typeface="Arial" panose="020B0604020202020204" pitchFamily="34" charset="0"/>
              <a:buChar char="•"/>
            </a:pPr>
            <a:r>
              <a:rPr lang="nl-NL" sz="1400" i="1" dirty="0">
                <a:latin typeface="Google Sans"/>
              </a:rPr>
              <a:t>De doelgroep is adolescentie, omdat veel mensen op die leeftijd een huis kopen en ze hebben vaak meubels nodig.</a:t>
            </a:r>
          </a:p>
          <a:p>
            <a:pPr marL="285750" indent="-285750">
              <a:buFont typeface="Arial" panose="020B0604020202020204" pitchFamily="34" charset="0"/>
              <a:buChar char="•"/>
            </a:pPr>
            <a:r>
              <a:rPr lang="nl-NL" sz="1400" i="1" dirty="0">
                <a:latin typeface="Google Sans"/>
              </a:rPr>
              <a:t>Je moet er op kunnen zitten, want het is natuurlijk een bank.</a:t>
            </a:r>
          </a:p>
          <a:p>
            <a:pPr marL="285750" indent="-285750">
              <a:buFont typeface="Arial" panose="020B0604020202020204" pitchFamily="34" charset="0"/>
              <a:buChar char="•"/>
            </a:pPr>
            <a:r>
              <a:rPr lang="nl-NL" sz="1400" i="1" dirty="0">
                <a:latin typeface="Google Sans"/>
              </a:rPr>
              <a:t>Mijn bankstel heeft 3-zits bank dus het moet ongeveer tussen 210 cm- 250cm lang zijn, omdat het de voorwaarden zijn van een bankstel.</a:t>
            </a:r>
          </a:p>
          <a:p>
            <a:endParaRPr lang="nl-NL" sz="1400" i="1" dirty="0">
              <a:latin typeface="Google Sans"/>
            </a:endParaRPr>
          </a:p>
          <a:p>
            <a:endParaRPr lang="nl-NL" sz="1700" i="1" dirty="0">
              <a:latin typeface="Google Sans"/>
            </a:endParaRPr>
          </a:p>
          <a:p>
            <a:endParaRPr lang="nl-NL" sz="1700" b="1" i="1" u="sng" dirty="0">
              <a:latin typeface="Google Sans"/>
            </a:endParaRPr>
          </a:p>
          <a:p>
            <a:endParaRPr lang="nl-NL" sz="1700" b="1" i="1" u="sng" dirty="0">
              <a:latin typeface="Google Sans"/>
            </a:endParaRPr>
          </a:p>
        </p:txBody>
      </p:sp>
      <p:pic>
        <p:nvPicPr>
          <p:cNvPr id="10" name="Afbeelding 9" descr="Leren bank tussen metalen lamp en standaard op een hardhouten vloer, met decanter, glas en sigaren op een koffietafel op een kleed ervoor">
            <a:extLst>
              <a:ext uri="{FF2B5EF4-FFF2-40B4-BE49-F238E27FC236}">
                <a16:creationId xmlns:a16="http://schemas.microsoft.com/office/drawing/2014/main" id="{C8469D93-9EFD-10F5-0AAF-00EDBE22F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9064" y="4108174"/>
            <a:ext cx="3175551" cy="2540441"/>
          </a:xfrm>
          <a:prstGeom prst="rect">
            <a:avLst/>
          </a:prstGeom>
        </p:spPr>
      </p:pic>
    </p:spTree>
    <p:extLst>
      <p:ext uri="{BB962C8B-B14F-4D97-AF65-F5344CB8AC3E}">
        <p14:creationId xmlns:p14="http://schemas.microsoft.com/office/powerpoint/2010/main" val="1827777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12C42A-91E0-5923-4D22-89BC7C802FF0}"/>
              </a:ext>
            </a:extLst>
          </p:cNvPr>
          <p:cNvSpPr>
            <a:spLocks noGrp="1"/>
          </p:cNvSpPr>
          <p:nvPr>
            <p:ph type="title"/>
          </p:nvPr>
        </p:nvSpPr>
        <p:spPr>
          <a:xfrm>
            <a:off x="388371" y="362871"/>
            <a:ext cx="8606346" cy="1257299"/>
          </a:xfrm>
        </p:spPr>
        <p:txBody>
          <a:bodyPr anchor="ctr">
            <a:normAutofit/>
          </a:bodyPr>
          <a:lstStyle/>
          <a:p>
            <a:r>
              <a:rPr lang="en-US" sz="3400" dirty="0"/>
              <a:t>Sheet 6&amp;7: </a:t>
            </a:r>
            <a:r>
              <a:rPr lang="en-US" sz="3400" dirty="0" err="1"/>
              <a:t>Schetsen</a:t>
            </a:r>
            <a:r>
              <a:rPr lang="en-US" sz="3400" dirty="0"/>
              <a:t> / </a:t>
            </a:r>
            <a:r>
              <a:rPr lang="en-US" sz="3400" dirty="0" err="1"/>
              <a:t>ontwerpen</a:t>
            </a:r>
            <a:endParaRPr lang="en-US" sz="3400" dirty="0"/>
          </a:p>
        </p:txBody>
      </p:sp>
      <p:pic>
        <p:nvPicPr>
          <p:cNvPr id="6" name="Tijdelijke aanduiding voor inhoud 5" descr="Afbeelding met schets, papier, tekening, Papierprodcut&#10;&#10;Automatisch gegenereerde beschrijving">
            <a:extLst>
              <a:ext uri="{FF2B5EF4-FFF2-40B4-BE49-F238E27FC236}">
                <a16:creationId xmlns:a16="http://schemas.microsoft.com/office/drawing/2014/main" id="{980164F0-E339-4A73-805C-79A6A52D93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365" y="1514438"/>
            <a:ext cx="5588635" cy="3829124"/>
          </a:xfrm>
        </p:spPr>
      </p:pic>
      <p:pic>
        <p:nvPicPr>
          <p:cNvPr id="5" name="Picture 4" descr="Rollen blauwdrukken">
            <a:extLst>
              <a:ext uri="{FF2B5EF4-FFF2-40B4-BE49-F238E27FC236}">
                <a16:creationId xmlns:a16="http://schemas.microsoft.com/office/drawing/2014/main" id="{B495DB63-5E19-B7BA-7433-046EBA12D9A8}"/>
              </a:ext>
            </a:extLst>
          </p:cNvPr>
          <p:cNvPicPr>
            <a:picLocks noChangeAspect="1"/>
          </p:cNvPicPr>
          <p:nvPr/>
        </p:nvPicPr>
        <p:blipFill rotWithShape="1">
          <a:blip r:embed="rId3"/>
          <a:srcRect t="2681" r="-3" b="15810"/>
          <a:stretch/>
        </p:blipFill>
        <p:spPr>
          <a:xfrm>
            <a:off x="5797434" y="3378954"/>
            <a:ext cx="6394567" cy="3479046"/>
          </a:xfrm>
          <a:custGeom>
            <a:avLst/>
            <a:gdLst/>
            <a:ahLst/>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noFill/>
        </p:spPr>
      </p:pic>
      <p:sp>
        <p:nvSpPr>
          <p:cNvPr id="3" name="Tekstvak 2">
            <a:extLst>
              <a:ext uri="{FF2B5EF4-FFF2-40B4-BE49-F238E27FC236}">
                <a16:creationId xmlns:a16="http://schemas.microsoft.com/office/drawing/2014/main" id="{BE85E1ED-B6D9-3946-6DEA-3B89F2B5FBC8}"/>
              </a:ext>
            </a:extLst>
          </p:cNvPr>
          <p:cNvSpPr txBox="1"/>
          <p:nvPr/>
        </p:nvSpPr>
        <p:spPr>
          <a:xfrm>
            <a:off x="6652591" y="1828800"/>
            <a:ext cx="4733478" cy="1384995"/>
          </a:xfrm>
          <a:prstGeom prst="rect">
            <a:avLst/>
          </a:prstGeom>
          <a:noFill/>
        </p:spPr>
        <p:txBody>
          <a:bodyPr wrap="square" rtlCol="0">
            <a:spAutoFit/>
          </a:bodyPr>
          <a:lstStyle/>
          <a:p>
            <a:r>
              <a:rPr lang="nl-NL" sz="1400" i="1" dirty="0">
                <a:latin typeface="Google Sans"/>
              </a:rPr>
              <a:t>Hiernaast zie mij ideeën: </a:t>
            </a:r>
          </a:p>
          <a:p>
            <a:pPr marL="285750" indent="-285750">
              <a:buFont typeface="Arial" panose="020B0604020202020204" pitchFamily="34" charset="0"/>
              <a:buChar char="•"/>
            </a:pPr>
            <a:r>
              <a:rPr lang="nl-NL" sz="1400" i="1" dirty="0">
                <a:latin typeface="Google Sans"/>
              </a:rPr>
              <a:t>Een stoel die je kan uitvouwen </a:t>
            </a:r>
          </a:p>
          <a:p>
            <a:pPr marL="285750" indent="-285750">
              <a:buFont typeface="Arial" panose="020B0604020202020204" pitchFamily="34" charset="0"/>
              <a:buChar char="•"/>
            </a:pPr>
            <a:r>
              <a:rPr lang="nl-NL" sz="1400" i="1" dirty="0">
                <a:latin typeface="Google Sans"/>
              </a:rPr>
              <a:t>Een bank waar je bijna alles in kan zetten en die in een bed kan veranderen.</a:t>
            </a:r>
          </a:p>
          <a:p>
            <a:pPr marL="285750" indent="-285750">
              <a:buFont typeface="Arial" panose="020B0604020202020204" pitchFamily="34" charset="0"/>
              <a:buChar char="•"/>
            </a:pPr>
            <a:r>
              <a:rPr lang="nl-NL" sz="1400" i="1" dirty="0">
                <a:latin typeface="Google Sans"/>
              </a:rPr>
              <a:t>Een bank die van kleur veranderd en die in een bed kan veranderen.</a:t>
            </a:r>
          </a:p>
        </p:txBody>
      </p:sp>
    </p:spTree>
    <p:extLst>
      <p:ext uri="{BB962C8B-B14F-4D97-AF65-F5344CB8AC3E}">
        <p14:creationId xmlns:p14="http://schemas.microsoft.com/office/powerpoint/2010/main" val="282997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1B4EC6-FCFE-0397-637D-D0F4580E75B8}"/>
              </a:ext>
            </a:extLst>
          </p:cNvPr>
          <p:cNvSpPr>
            <a:spLocks noGrp="1"/>
          </p:cNvSpPr>
          <p:nvPr>
            <p:ph type="title"/>
          </p:nvPr>
        </p:nvSpPr>
        <p:spPr>
          <a:xfrm>
            <a:off x="351183" y="300736"/>
            <a:ext cx="8886884" cy="953669"/>
          </a:xfrm>
        </p:spPr>
        <p:txBody>
          <a:bodyPr>
            <a:normAutofit/>
          </a:bodyPr>
          <a:lstStyle/>
          <a:p>
            <a:r>
              <a:rPr lang="en-US" sz="3400" dirty="0"/>
              <a:t>Sheet 8: </a:t>
            </a:r>
            <a:r>
              <a:rPr lang="nl-NL" sz="3400" dirty="0"/>
              <a:t>Evaluatie</a:t>
            </a:r>
            <a:r>
              <a:rPr lang="en-US" sz="3400" dirty="0"/>
              <a:t> van </a:t>
            </a:r>
            <a:r>
              <a:rPr lang="nl-NL" sz="3400" dirty="0"/>
              <a:t>schetsen</a:t>
            </a:r>
          </a:p>
        </p:txBody>
      </p:sp>
      <p:graphicFrame>
        <p:nvGraphicFramePr>
          <p:cNvPr id="6" name="Tijdelijke aanduiding voor inhoud 5">
            <a:extLst>
              <a:ext uri="{FF2B5EF4-FFF2-40B4-BE49-F238E27FC236}">
                <a16:creationId xmlns:a16="http://schemas.microsoft.com/office/drawing/2014/main" id="{54AA3BE8-4D89-9B68-F471-10B49C23DDB9}"/>
              </a:ext>
            </a:extLst>
          </p:cNvPr>
          <p:cNvGraphicFramePr>
            <a:graphicFrameLocks noGrp="1"/>
          </p:cNvGraphicFramePr>
          <p:nvPr>
            <p:ph idx="1"/>
            <p:extLst>
              <p:ext uri="{D42A27DB-BD31-4B8C-83A1-F6EECF244321}">
                <p14:modId xmlns:p14="http://schemas.microsoft.com/office/powerpoint/2010/main" val="1329018441"/>
              </p:ext>
            </p:extLst>
          </p:nvPr>
        </p:nvGraphicFramePr>
        <p:xfrm>
          <a:off x="486049" y="1722783"/>
          <a:ext cx="5344907" cy="3794260"/>
        </p:xfrm>
        <a:graphic>
          <a:graphicData uri="http://schemas.openxmlformats.org/drawingml/2006/table">
            <a:tbl>
              <a:tblPr firstRow="1" bandRow="1">
                <a:tableStyleId>{5C22544A-7EE6-4342-B048-85BDC9FD1C3A}</a:tableStyleId>
              </a:tblPr>
              <a:tblGrid>
                <a:gridCol w="1398123">
                  <a:extLst>
                    <a:ext uri="{9D8B030D-6E8A-4147-A177-3AD203B41FA5}">
                      <a16:colId xmlns:a16="http://schemas.microsoft.com/office/drawing/2014/main" val="2596389690"/>
                    </a:ext>
                  </a:extLst>
                </a:gridCol>
                <a:gridCol w="1252485">
                  <a:extLst>
                    <a:ext uri="{9D8B030D-6E8A-4147-A177-3AD203B41FA5}">
                      <a16:colId xmlns:a16="http://schemas.microsoft.com/office/drawing/2014/main" val="559071776"/>
                    </a:ext>
                  </a:extLst>
                </a:gridCol>
                <a:gridCol w="1441814">
                  <a:extLst>
                    <a:ext uri="{9D8B030D-6E8A-4147-A177-3AD203B41FA5}">
                      <a16:colId xmlns:a16="http://schemas.microsoft.com/office/drawing/2014/main" val="2688721878"/>
                    </a:ext>
                  </a:extLst>
                </a:gridCol>
                <a:gridCol w="1252485">
                  <a:extLst>
                    <a:ext uri="{9D8B030D-6E8A-4147-A177-3AD203B41FA5}">
                      <a16:colId xmlns:a16="http://schemas.microsoft.com/office/drawing/2014/main" val="914024672"/>
                    </a:ext>
                  </a:extLst>
                </a:gridCol>
              </a:tblGrid>
              <a:tr h="379426">
                <a:tc>
                  <a:txBody>
                    <a:bodyPr/>
                    <a:lstStyle/>
                    <a:p>
                      <a:r>
                        <a:rPr lang="en-US" sz="1400" b="0" dirty="0"/>
                        <a:t>Sketch</a:t>
                      </a:r>
                    </a:p>
                  </a:txBody>
                  <a:tcPr/>
                </a:tc>
                <a:tc>
                  <a:txBody>
                    <a:bodyPr/>
                    <a:lstStyle/>
                    <a:p>
                      <a:r>
                        <a:rPr lang="en-US" sz="1400" b="0" dirty="0"/>
                        <a:t>S1 </a:t>
                      </a:r>
                    </a:p>
                  </a:txBody>
                  <a:tcPr/>
                </a:tc>
                <a:tc>
                  <a:txBody>
                    <a:bodyPr/>
                    <a:lstStyle/>
                    <a:p>
                      <a:r>
                        <a:rPr lang="en-US" sz="1400" b="0" dirty="0"/>
                        <a:t>S2 </a:t>
                      </a:r>
                    </a:p>
                  </a:txBody>
                  <a:tcPr/>
                </a:tc>
                <a:tc>
                  <a:txBody>
                    <a:bodyPr/>
                    <a:lstStyle/>
                    <a:p>
                      <a:r>
                        <a:rPr lang="en-US" sz="1400" b="0" dirty="0"/>
                        <a:t>S3</a:t>
                      </a:r>
                    </a:p>
                  </a:txBody>
                  <a:tcPr/>
                </a:tc>
                <a:extLst>
                  <a:ext uri="{0D108BD9-81ED-4DB2-BD59-A6C34878D82A}">
                    <a16:rowId xmlns:a16="http://schemas.microsoft.com/office/drawing/2014/main" val="1698157152"/>
                  </a:ext>
                </a:extLst>
              </a:tr>
              <a:tr h="379426">
                <a:tc>
                  <a:txBody>
                    <a:bodyPr/>
                    <a:lstStyle/>
                    <a:p>
                      <a:r>
                        <a:rPr lang="en-US" sz="1400" dirty="0"/>
                        <a:t>Aesthetic</a:t>
                      </a:r>
                    </a:p>
                  </a:txBody>
                  <a:tcPr/>
                </a:tc>
                <a:tc>
                  <a:txBody>
                    <a:bodyPr/>
                    <a:lstStyle/>
                    <a:p>
                      <a:r>
                        <a:rPr lang="en-US" dirty="0"/>
                        <a:t>10</a:t>
                      </a:r>
                      <a:r>
                        <a:rPr lang="nl-NL" dirty="0"/>
                        <a:t>/10</a:t>
                      </a:r>
                      <a:endParaRPr lang="en-US" dirty="0"/>
                    </a:p>
                  </a:txBody>
                  <a:tcPr/>
                </a:tc>
                <a:tc>
                  <a:txBody>
                    <a:bodyPr/>
                    <a:lstStyle/>
                    <a:p>
                      <a:r>
                        <a:rPr lang="nl-NL" dirty="0"/>
                        <a:t>8/10</a:t>
                      </a:r>
                      <a:endParaRPr lang="en-US" dirty="0"/>
                    </a:p>
                  </a:txBody>
                  <a:tcPr/>
                </a:tc>
                <a:tc>
                  <a:txBody>
                    <a:bodyPr/>
                    <a:lstStyle/>
                    <a:p>
                      <a:r>
                        <a:rPr lang="nl-NL" dirty="0"/>
                        <a:t>7/10</a:t>
                      </a:r>
                      <a:endParaRPr lang="en-US" dirty="0"/>
                    </a:p>
                  </a:txBody>
                  <a:tcPr/>
                </a:tc>
                <a:extLst>
                  <a:ext uri="{0D108BD9-81ED-4DB2-BD59-A6C34878D82A}">
                    <a16:rowId xmlns:a16="http://schemas.microsoft.com/office/drawing/2014/main" val="2119597873"/>
                  </a:ext>
                </a:extLst>
              </a:tr>
              <a:tr h="379426">
                <a:tc>
                  <a:txBody>
                    <a:bodyPr/>
                    <a:lstStyle/>
                    <a:p>
                      <a:r>
                        <a:rPr lang="en-US" sz="1400" dirty="0"/>
                        <a:t>Cost</a:t>
                      </a:r>
                    </a:p>
                  </a:txBody>
                  <a:tcPr/>
                </a:tc>
                <a:tc>
                  <a:txBody>
                    <a:bodyPr/>
                    <a:lstStyle/>
                    <a:p>
                      <a:r>
                        <a:rPr lang="nl-NL" dirty="0"/>
                        <a:t>9/10</a:t>
                      </a:r>
                      <a:endParaRPr lang="en-US" dirty="0"/>
                    </a:p>
                  </a:txBody>
                  <a:tcPr/>
                </a:tc>
                <a:tc>
                  <a:txBody>
                    <a:bodyPr/>
                    <a:lstStyle/>
                    <a:p>
                      <a:r>
                        <a:rPr lang="nl-NL" dirty="0"/>
                        <a:t>8/10</a:t>
                      </a:r>
                      <a:endParaRPr lang="en-US" dirty="0"/>
                    </a:p>
                  </a:txBody>
                  <a:tcPr/>
                </a:tc>
                <a:tc>
                  <a:txBody>
                    <a:bodyPr/>
                    <a:lstStyle/>
                    <a:p>
                      <a:r>
                        <a:rPr lang="nl-NL" dirty="0"/>
                        <a:t>9/10</a:t>
                      </a:r>
                      <a:endParaRPr lang="en-US" dirty="0"/>
                    </a:p>
                  </a:txBody>
                  <a:tcPr/>
                </a:tc>
                <a:extLst>
                  <a:ext uri="{0D108BD9-81ED-4DB2-BD59-A6C34878D82A}">
                    <a16:rowId xmlns:a16="http://schemas.microsoft.com/office/drawing/2014/main" val="1928400486"/>
                  </a:ext>
                </a:extLst>
              </a:tr>
              <a:tr h="379426">
                <a:tc>
                  <a:txBody>
                    <a:bodyPr/>
                    <a:lstStyle/>
                    <a:p>
                      <a:r>
                        <a:rPr lang="en-US" sz="1400" dirty="0"/>
                        <a:t>Customer</a:t>
                      </a:r>
                    </a:p>
                  </a:txBody>
                  <a:tcPr/>
                </a:tc>
                <a:tc>
                  <a:txBody>
                    <a:bodyPr/>
                    <a:lstStyle/>
                    <a:p>
                      <a:r>
                        <a:rPr lang="nl-NL" dirty="0"/>
                        <a:t>10/10</a:t>
                      </a:r>
                      <a:endParaRPr lang="en-US" dirty="0"/>
                    </a:p>
                  </a:txBody>
                  <a:tcPr/>
                </a:tc>
                <a:tc>
                  <a:txBody>
                    <a:bodyPr/>
                    <a:lstStyle/>
                    <a:p>
                      <a:r>
                        <a:rPr lang="nl-NL" dirty="0"/>
                        <a:t>10/10</a:t>
                      </a:r>
                      <a:endParaRPr lang="en-US" dirty="0"/>
                    </a:p>
                  </a:txBody>
                  <a:tcPr/>
                </a:tc>
                <a:tc>
                  <a:txBody>
                    <a:bodyPr/>
                    <a:lstStyle/>
                    <a:p>
                      <a:r>
                        <a:rPr lang="nl-NL" dirty="0"/>
                        <a:t>10/10</a:t>
                      </a:r>
                      <a:endParaRPr lang="en-US" dirty="0"/>
                    </a:p>
                  </a:txBody>
                  <a:tcPr/>
                </a:tc>
                <a:extLst>
                  <a:ext uri="{0D108BD9-81ED-4DB2-BD59-A6C34878D82A}">
                    <a16:rowId xmlns:a16="http://schemas.microsoft.com/office/drawing/2014/main" val="1194277250"/>
                  </a:ext>
                </a:extLst>
              </a:tr>
              <a:tr h="379426">
                <a:tc>
                  <a:txBody>
                    <a:bodyPr/>
                    <a:lstStyle/>
                    <a:p>
                      <a:r>
                        <a:rPr lang="en-US" sz="1400" dirty="0" err="1"/>
                        <a:t>Enviroment</a:t>
                      </a:r>
                      <a:endParaRPr lang="en-US" sz="1400" dirty="0"/>
                    </a:p>
                  </a:txBody>
                  <a:tcPr/>
                </a:tc>
                <a:tc>
                  <a:txBody>
                    <a:bodyPr/>
                    <a:lstStyle/>
                    <a:p>
                      <a:r>
                        <a:rPr lang="nl-NL" dirty="0"/>
                        <a:t>8/10</a:t>
                      </a:r>
                      <a:endParaRPr lang="en-US" dirty="0"/>
                    </a:p>
                  </a:txBody>
                  <a:tcPr/>
                </a:tc>
                <a:tc>
                  <a:txBody>
                    <a:bodyPr/>
                    <a:lstStyle/>
                    <a:p>
                      <a:r>
                        <a:rPr lang="nl-NL" dirty="0"/>
                        <a:t>7/10</a:t>
                      </a:r>
                      <a:endParaRPr lang="en-US" dirty="0"/>
                    </a:p>
                  </a:txBody>
                  <a:tcPr/>
                </a:tc>
                <a:tc>
                  <a:txBody>
                    <a:bodyPr/>
                    <a:lstStyle/>
                    <a:p>
                      <a:r>
                        <a:rPr lang="nl-NL" dirty="0"/>
                        <a:t>6/10</a:t>
                      </a:r>
                      <a:endParaRPr lang="en-US" dirty="0"/>
                    </a:p>
                  </a:txBody>
                  <a:tcPr/>
                </a:tc>
                <a:extLst>
                  <a:ext uri="{0D108BD9-81ED-4DB2-BD59-A6C34878D82A}">
                    <a16:rowId xmlns:a16="http://schemas.microsoft.com/office/drawing/2014/main" val="536890078"/>
                  </a:ext>
                </a:extLst>
              </a:tr>
              <a:tr h="379426">
                <a:tc>
                  <a:txBody>
                    <a:bodyPr/>
                    <a:lstStyle/>
                    <a:p>
                      <a:r>
                        <a:rPr lang="en-US" sz="1400" dirty="0"/>
                        <a:t>Safety</a:t>
                      </a:r>
                    </a:p>
                  </a:txBody>
                  <a:tcPr/>
                </a:tc>
                <a:tc>
                  <a:txBody>
                    <a:bodyPr/>
                    <a:lstStyle/>
                    <a:p>
                      <a:r>
                        <a:rPr lang="nl-NL" dirty="0"/>
                        <a:t>8/10</a:t>
                      </a:r>
                      <a:endParaRPr lang="en-US" dirty="0"/>
                    </a:p>
                  </a:txBody>
                  <a:tcPr/>
                </a:tc>
                <a:tc>
                  <a:txBody>
                    <a:bodyPr/>
                    <a:lstStyle/>
                    <a:p>
                      <a:r>
                        <a:rPr lang="nl-NL" dirty="0"/>
                        <a:t>10/10</a:t>
                      </a:r>
                      <a:endParaRPr lang="en-US" dirty="0"/>
                    </a:p>
                  </a:txBody>
                  <a:tcPr/>
                </a:tc>
                <a:tc>
                  <a:txBody>
                    <a:bodyPr/>
                    <a:lstStyle/>
                    <a:p>
                      <a:r>
                        <a:rPr lang="nl-NL" dirty="0"/>
                        <a:t>8/10</a:t>
                      </a:r>
                      <a:endParaRPr lang="en-US" dirty="0"/>
                    </a:p>
                  </a:txBody>
                  <a:tcPr/>
                </a:tc>
                <a:extLst>
                  <a:ext uri="{0D108BD9-81ED-4DB2-BD59-A6C34878D82A}">
                    <a16:rowId xmlns:a16="http://schemas.microsoft.com/office/drawing/2014/main" val="1183266856"/>
                  </a:ext>
                </a:extLst>
              </a:tr>
              <a:tr h="379426">
                <a:tc>
                  <a:txBody>
                    <a:bodyPr/>
                    <a:lstStyle/>
                    <a:p>
                      <a:r>
                        <a:rPr lang="en-US" sz="1400" dirty="0"/>
                        <a:t>Size </a:t>
                      </a:r>
                    </a:p>
                  </a:txBody>
                  <a:tcPr/>
                </a:tc>
                <a:tc>
                  <a:txBody>
                    <a:bodyPr/>
                    <a:lstStyle/>
                    <a:p>
                      <a:r>
                        <a:rPr lang="nl-NL" dirty="0"/>
                        <a:t>7/10</a:t>
                      </a:r>
                      <a:endParaRPr lang="en-US" dirty="0"/>
                    </a:p>
                  </a:txBody>
                  <a:tcPr/>
                </a:tc>
                <a:tc>
                  <a:txBody>
                    <a:bodyPr/>
                    <a:lstStyle/>
                    <a:p>
                      <a:r>
                        <a:rPr lang="nl-NL" dirty="0"/>
                        <a:t>8/10</a:t>
                      </a:r>
                      <a:endParaRPr lang="en-US" dirty="0"/>
                    </a:p>
                  </a:txBody>
                  <a:tcPr/>
                </a:tc>
                <a:tc>
                  <a:txBody>
                    <a:bodyPr/>
                    <a:lstStyle/>
                    <a:p>
                      <a:r>
                        <a:rPr lang="nl-NL" dirty="0"/>
                        <a:t>8/10</a:t>
                      </a:r>
                      <a:endParaRPr lang="en-US" dirty="0"/>
                    </a:p>
                  </a:txBody>
                  <a:tcPr/>
                </a:tc>
                <a:extLst>
                  <a:ext uri="{0D108BD9-81ED-4DB2-BD59-A6C34878D82A}">
                    <a16:rowId xmlns:a16="http://schemas.microsoft.com/office/drawing/2014/main" val="1417584600"/>
                  </a:ext>
                </a:extLst>
              </a:tr>
              <a:tr h="379426">
                <a:tc>
                  <a:txBody>
                    <a:bodyPr/>
                    <a:lstStyle/>
                    <a:p>
                      <a:r>
                        <a:rPr lang="en-US" sz="1400" dirty="0"/>
                        <a:t>Function</a:t>
                      </a:r>
                    </a:p>
                  </a:txBody>
                  <a:tcPr/>
                </a:tc>
                <a:tc>
                  <a:txBody>
                    <a:bodyPr/>
                    <a:lstStyle/>
                    <a:p>
                      <a:r>
                        <a:rPr lang="nl-NL" dirty="0"/>
                        <a:t>9/10</a:t>
                      </a:r>
                      <a:endParaRPr lang="en-US" dirty="0"/>
                    </a:p>
                  </a:txBody>
                  <a:tcPr/>
                </a:tc>
                <a:tc>
                  <a:txBody>
                    <a:bodyPr/>
                    <a:lstStyle/>
                    <a:p>
                      <a:r>
                        <a:rPr lang="nl-NL" dirty="0"/>
                        <a:t>7/10</a:t>
                      </a:r>
                      <a:endParaRPr lang="en-US" dirty="0"/>
                    </a:p>
                  </a:txBody>
                  <a:tcPr/>
                </a:tc>
                <a:tc>
                  <a:txBody>
                    <a:bodyPr/>
                    <a:lstStyle/>
                    <a:p>
                      <a:r>
                        <a:rPr lang="nl-NL" dirty="0"/>
                        <a:t>8/10</a:t>
                      </a:r>
                      <a:endParaRPr lang="en-US" dirty="0"/>
                    </a:p>
                  </a:txBody>
                  <a:tcPr/>
                </a:tc>
                <a:extLst>
                  <a:ext uri="{0D108BD9-81ED-4DB2-BD59-A6C34878D82A}">
                    <a16:rowId xmlns:a16="http://schemas.microsoft.com/office/drawing/2014/main" val="3607611946"/>
                  </a:ext>
                </a:extLst>
              </a:tr>
              <a:tr h="379426">
                <a:tc>
                  <a:txBody>
                    <a:bodyPr/>
                    <a:lstStyle/>
                    <a:p>
                      <a:r>
                        <a:rPr lang="en-US" sz="1400" dirty="0"/>
                        <a:t>Materials</a:t>
                      </a:r>
                    </a:p>
                  </a:txBody>
                  <a:tcPr/>
                </a:tc>
                <a:tc>
                  <a:txBody>
                    <a:bodyPr/>
                    <a:lstStyle/>
                    <a:p>
                      <a:r>
                        <a:rPr lang="nl-NL" dirty="0"/>
                        <a:t>9/10</a:t>
                      </a:r>
                      <a:endParaRPr lang="en-US" dirty="0"/>
                    </a:p>
                  </a:txBody>
                  <a:tcPr/>
                </a:tc>
                <a:tc>
                  <a:txBody>
                    <a:bodyPr/>
                    <a:lstStyle/>
                    <a:p>
                      <a:r>
                        <a:rPr lang="nl-NL" dirty="0"/>
                        <a:t>8/10</a:t>
                      </a:r>
                      <a:endParaRPr lang="en-US" dirty="0"/>
                    </a:p>
                  </a:txBody>
                  <a:tcPr/>
                </a:tc>
                <a:tc>
                  <a:txBody>
                    <a:bodyPr/>
                    <a:lstStyle/>
                    <a:p>
                      <a:r>
                        <a:rPr lang="nl-NL" dirty="0"/>
                        <a:t>10/10</a:t>
                      </a:r>
                      <a:endParaRPr lang="en-US" dirty="0"/>
                    </a:p>
                  </a:txBody>
                  <a:tcPr/>
                </a:tc>
                <a:extLst>
                  <a:ext uri="{0D108BD9-81ED-4DB2-BD59-A6C34878D82A}">
                    <a16:rowId xmlns:a16="http://schemas.microsoft.com/office/drawing/2014/main" val="3498946548"/>
                  </a:ext>
                </a:extLst>
              </a:tr>
              <a:tr h="379426">
                <a:tc>
                  <a:txBody>
                    <a:bodyPr/>
                    <a:lstStyle/>
                    <a:p>
                      <a:r>
                        <a:rPr lang="en-US" sz="1400" dirty="0"/>
                        <a:t>Totals:</a:t>
                      </a:r>
                    </a:p>
                  </a:txBody>
                  <a:tcPr/>
                </a:tc>
                <a:tc>
                  <a:txBody>
                    <a:bodyPr/>
                    <a:lstStyle/>
                    <a:p>
                      <a:r>
                        <a:rPr lang="nl-NL" dirty="0"/>
                        <a:t>70/80</a:t>
                      </a:r>
                      <a:endParaRPr lang="en-US" dirty="0"/>
                    </a:p>
                  </a:txBody>
                  <a:tcPr/>
                </a:tc>
                <a:tc>
                  <a:txBody>
                    <a:bodyPr/>
                    <a:lstStyle/>
                    <a:p>
                      <a:r>
                        <a:rPr lang="nl-NL" dirty="0"/>
                        <a:t>66/80</a:t>
                      </a:r>
                      <a:endParaRPr lang="en-US" dirty="0"/>
                    </a:p>
                  </a:txBody>
                  <a:tcPr/>
                </a:tc>
                <a:tc>
                  <a:txBody>
                    <a:bodyPr/>
                    <a:lstStyle/>
                    <a:p>
                      <a:r>
                        <a:rPr lang="nl-NL" dirty="0"/>
                        <a:t>66/80</a:t>
                      </a:r>
                      <a:endParaRPr lang="en-US" dirty="0"/>
                    </a:p>
                  </a:txBody>
                  <a:tcPr/>
                </a:tc>
                <a:extLst>
                  <a:ext uri="{0D108BD9-81ED-4DB2-BD59-A6C34878D82A}">
                    <a16:rowId xmlns:a16="http://schemas.microsoft.com/office/drawing/2014/main" val="2400781610"/>
                  </a:ext>
                </a:extLst>
              </a:tr>
            </a:tbl>
          </a:graphicData>
        </a:graphic>
      </p:graphicFrame>
      <p:sp>
        <p:nvSpPr>
          <p:cNvPr id="3" name="Tekstvak 2">
            <a:extLst>
              <a:ext uri="{FF2B5EF4-FFF2-40B4-BE49-F238E27FC236}">
                <a16:creationId xmlns:a16="http://schemas.microsoft.com/office/drawing/2014/main" id="{98B35275-D120-1830-A49F-E94F11AD9F6F}"/>
              </a:ext>
            </a:extLst>
          </p:cNvPr>
          <p:cNvSpPr txBox="1"/>
          <p:nvPr/>
        </p:nvSpPr>
        <p:spPr>
          <a:xfrm>
            <a:off x="6387548" y="2107096"/>
            <a:ext cx="5711687" cy="1600438"/>
          </a:xfrm>
          <a:prstGeom prst="rect">
            <a:avLst/>
          </a:prstGeom>
          <a:noFill/>
        </p:spPr>
        <p:txBody>
          <a:bodyPr wrap="square" rtlCol="0">
            <a:spAutoFit/>
          </a:bodyPr>
          <a:lstStyle/>
          <a:p>
            <a:r>
              <a:rPr lang="nl-NL" sz="1400" dirty="0">
                <a:latin typeface="Google Sans"/>
              </a:rPr>
              <a:t>Hiernaast staat de kwaliteit van de schetsen die ik heb gemaakt:</a:t>
            </a:r>
          </a:p>
          <a:p>
            <a:pPr marL="285750" indent="-285750">
              <a:buFont typeface="Arial" panose="020B0604020202020204" pitchFamily="34" charset="0"/>
              <a:buChar char="•"/>
            </a:pPr>
            <a:endParaRPr lang="nl-NL" sz="1400" dirty="0">
              <a:latin typeface="Google Sans"/>
            </a:endParaRPr>
          </a:p>
          <a:p>
            <a:pPr marL="285750" indent="-285750">
              <a:buFont typeface="Arial" panose="020B0604020202020204" pitchFamily="34" charset="0"/>
              <a:buChar char="•"/>
            </a:pPr>
            <a:r>
              <a:rPr lang="nl-NL" sz="1400" dirty="0">
                <a:latin typeface="Google Sans"/>
              </a:rPr>
              <a:t>S1 is de bank die kan veranderen van kleur, die heeft 70/80</a:t>
            </a:r>
          </a:p>
          <a:p>
            <a:pPr marL="285750" indent="-285750">
              <a:buFont typeface="Arial" panose="020B0604020202020204" pitchFamily="34" charset="0"/>
              <a:buChar char="•"/>
            </a:pPr>
            <a:r>
              <a:rPr lang="nl-NL" sz="1400" dirty="0">
                <a:latin typeface="Google Sans"/>
              </a:rPr>
              <a:t>S2 is de bank waar je alles in kan zetten, die heeft 66/80</a:t>
            </a:r>
          </a:p>
          <a:p>
            <a:pPr marL="285750" indent="-285750">
              <a:buFont typeface="Arial" panose="020B0604020202020204" pitchFamily="34" charset="0"/>
              <a:buChar char="•"/>
            </a:pPr>
            <a:r>
              <a:rPr lang="nl-NL" sz="1400" dirty="0">
                <a:latin typeface="Google Sans"/>
              </a:rPr>
              <a:t>S3 is de stoel waaruit je meerdere stoelen kan halen, die heeft 66/80  </a:t>
            </a:r>
          </a:p>
          <a:p>
            <a:endParaRPr lang="nl-NL" sz="1400" dirty="0">
              <a:latin typeface="Google Sans"/>
            </a:endParaRPr>
          </a:p>
          <a:p>
            <a:r>
              <a:rPr lang="nl-NL" sz="1400" dirty="0">
                <a:latin typeface="Google Sans"/>
              </a:rPr>
              <a:t>Dus de bank die in alles kan veranderen is de beste idee.</a:t>
            </a:r>
          </a:p>
        </p:txBody>
      </p:sp>
    </p:spTree>
    <p:extLst>
      <p:ext uri="{BB962C8B-B14F-4D97-AF65-F5344CB8AC3E}">
        <p14:creationId xmlns:p14="http://schemas.microsoft.com/office/powerpoint/2010/main" val="4093236714"/>
      </p:ext>
    </p:extLst>
  </p:cSld>
  <p:clrMapOvr>
    <a:masterClrMapping/>
  </p:clrMapOvr>
</p:sld>
</file>

<file path=ppt/theme/theme1.xml><?xml version="1.0" encoding="utf-8"?>
<a:theme xmlns:a="http://schemas.openxmlformats.org/drawingml/2006/main" name="SwellVTI">
  <a:themeElements>
    <a:clrScheme name="AnalogousFromRegularSeed_2SEEDS">
      <a:dk1>
        <a:srgbClr val="000000"/>
      </a:dk1>
      <a:lt1>
        <a:srgbClr val="FFFFFF"/>
      </a:lt1>
      <a:dk2>
        <a:srgbClr val="23323E"/>
      </a:dk2>
      <a:lt2>
        <a:srgbClr val="E8E3E2"/>
      </a:lt2>
      <a:accent1>
        <a:srgbClr val="3B94B1"/>
      </a:accent1>
      <a:accent2>
        <a:srgbClr val="46B4A1"/>
      </a:accent2>
      <a:accent3>
        <a:srgbClr val="4D74C3"/>
      </a:accent3>
      <a:accent4>
        <a:srgbClr val="B13B58"/>
      </a:accent4>
      <a:accent5>
        <a:srgbClr val="C3604D"/>
      </a:accent5>
      <a:accent6>
        <a:srgbClr val="B1803B"/>
      </a:accent6>
      <a:hlink>
        <a:srgbClr val="BF5F3F"/>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d56a532-3c7f-4545-989c-2a52b66c4ea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5CFEC060EB99448EEB5E10C140DCF2" ma:contentTypeVersion="16" ma:contentTypeDescription="Create a new document." ma:contentTypeScope="" ma:versionID="07ad9bb1ccb18e1256a22f13f60a9708">
  <xsd:schema xmlns:xsd="http://www.w3.org/2001/XMLSchema" xmlns:xs="http://www.w3.org/2001/XMLSchema" xmlns:p="http://schemas.microsoft.com/office/2006/metadata/properties" xmlns:ns3="1d56a532-3c7f-4545-989c-2a52b66c4ea3" xmlns:ns4="68e98ef6-3621-4ec5-97af-20726f1fa88e" targetNamespace="http://schemas.microsoft.com/office/2006/metadata/properties" ma:root="true" ma:fieldsID="3d9e41e9f6433e41e9f3d2722defe650" ns3:_="" ns4:_="">
    <xsd:import namespace="1d56a532-3c7f-4545-989c-2a52b66c4ea3"/>
    <xsd:import namespace="68e98ef6-3621-4ec5-97af-20726f1fa88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DateTaken" minOccurs="0"/>
                <xsd:element ref="ns3:MediaServiceObjectDetectorVersions" minOccurs="0"/>
                <xsd:element ref="ns3:MediaLengthInSeconds" minOccurs="0"/>
                <xsd:element ref="ns3:MediaServiceSystemTag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56a532-3c7f-4545-989c-2a52b66c4e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e98ef6-3621-4ec5-97af-20726f1fa88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A554E2-65BC-4C06-B614-866E5AB07973}">
  <ds:schemaRefs>
    <ds:schemaRef ds:uri="http://schemas.microsoft.com/sharepoint/v3/contenttype/forms"/>
  </ds:schemaRefs>
</ds:datastoreItem>
</file>

<file path=customXml/itemProps2.xml><?xml version="1.0" encoding="utf-8"?>
<ds:datastoreItem xmlns:ds="http://schemas.openxmlformats.org/officeDocument/2006/customXml" ds:itemID="{6900E8B3-A9CA-4C2B-B135-3A3F4C77EAA3}">
  <ds:schemaRefs>
    <ds:schemaRef ds:uri="http://www.w3.org/XML/1998/namespace"/>
    <ds:schemaRef ds:uri="http://purl.org/dc/dcmitype/"/>
    <ds:schemaRef ds:uri="1d56a532-3c7f-4545-989c-2a52b66c4ea3"/>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68e98ef6-3621-4ec5-97af-20726f1fa88e"/>
    <ds:schemaRef ds:uri="http://purl.org/dc/terms/"/>
  </ds:schemaRefs>
</ds:datastoreItem>
</file>

<file path=customXml/itemProps3.xml><?xml version="1.0" encoding="utf-8"?>
<ds:datastoreItem xmlns:ds="http://schemas.openxmlformats.org/officeDocument/2006/customXml" ds:itemID="{9BE7CD83-7BA7-48D9-A9C7-10A17F3F68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56a532-3c7f-4545-989c-2a52b66c4ea3"/>
    <ds:schemaRef ds:uri="68e98ef6-3621-4ec5-97af-20726f1fa8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1868</Words>
  <Application>Microsoft Office PowerPoint</Application>
  <PresentationFormat>Breedbeeld</PresentationFormat>
  <Paragraphs>181</Paragraphs>
  <Slides>19</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19</vt:i4>
      </vt:variant>
    </vt:vector>
  </HeadingPairs>
  <TitlesOfParts>
    <vt:vector size="23" baseType="lpstr">
      <vt:lpstr>Arial</vt:lpstr>
      <vt:lpstr>Google Sans</vt:lpstr>
      <vt:lpstr>Neue Haas Grotesk Text Pro</vt:lpstr>
      <vt:lpstr>SwellVTI</vt:lpstr>
      <vt:lpstr>O&amp;O Ikea Project</vt:lpstr>
      <vt:lpstr>Naam Leerling: Destiny</vt:lpstr>
      <vt:lpstr>Sheet 1: Context &amp; Brief</vt:lpstr>
      <vt:lpstr>Sheet 2: Bestaande producten </vt:lpstr>
      <vt:lpstr>Sheet 3: User profile / Client interview</vt:lpstr>
      <vt:lpstr>Sheet 4: Ikea design research</vt:lpstr>
      <vt:lpstr>Sheet 5: Research samenvatting &amp; specificatie </vt:lpstr>
      <vt:lpstr>Sheet 6&amp;7: Schetsen / ontwerpen</vt:lpstr>
      <vt:lpstr>Sheet 8: Evaluatie van schetsen</vt:lpstr>
      <vt:lpstr>Sheet 9: Eind schets voorstel</vt:lpstr>
      <vt:lpstr>Sheets 10: Model &amp; Modifications</vt:lpstr>
      <vt:lpstr>Sheet 11: M.E.S.S  Development</vt:lpstr>
      <vt:lpstr>Sheet 12a: Grafisch ontwerp</vt:lpstr>
      <vt:lpstr>Sheet 14: Materials &amp; Processes</vt:lpstr>
      <vt:lpstr>Sheet 17: Final Design 3D Drawing</vt:lpstr>
      <vt:lpstr>Sheet 18 &amp; 19: Planning &amp; Reflectie</vt:lpstr>
      <vt:lpstr>Sheet 20: Finished Product</vt:lpstr>
      <vt:lpstr>Sheet 21: Evaluatie van Product</vt:lpstr>
      <vt:lpstr>Sheet 22: Improved Design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O&amp;O Ikea Project</dc:title>
  <dc:creator>Kuna, D.Y.W. (Destiny)</dc:creator>
  <cp:lastModifiedBy>Kuna, D.Y.W. (Destiny)</cp:lastModifiedBy>
  <cp:revision>24</cp:revision>
  <dcterms:created xsi:type="dcterms:W3CDTF">2024-01-10T10:06:59Z</dcterms:created>
  <dcterms:modified xsi:type="dcterms:W3CDTF">2024-04-07T12:32:37Z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0x010100095CFEC060EB99448EEB5E10C140DCF2</vt:lpwstr>
  </property>
</Properties>
</file>